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1.bin" ContentType="application/vnd.openxmlformats-officedocument.oleObject"/>
  <Override PartName="/ppt/notesSlides/notesSlide3.xml" ContentType="application/vnd.openxmlformats-officedocument.presentationml.notesSlide+xml"/>
  <Override PartName="/ppt/embeddings/oleObject2.bin" ContentType="application/vnd.openxmlformats-officedocument.oleObject"/>
  <Override PartName="/ppt/notesSlides/notesSlide4.xml" ContentType="application/vnd.openxmlformats-officedocument.presentationml.notesSlide+xml"/>
  <Override PartName="/ppt/embeddings/oleObject3.bin" ContentType="application/vnd.openxmlformats-officedocument.oleObject"/>
  <Override PartName="/ppt/notesSlides/notesSlide5.xml" ContentType="application/vnd.openxmlformats-officedocument.presentationml.notesSlide+xml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notesSlides/notesSlide6.xml" ContentType="application/vnd.openxmlformats-officedocument.presentationml.notesSlide+xml"/>
  <Override PartName="/ppt/embeddings/oleObject7.bin" ContentType="application/vnd.openxmlformats-officedocument.oleObject"/>
  <Override PartName="/ppt/notesSlides/notesSlide7.xml" ContentType="application/vnd.openxmlformats-officedocument.presentationml.notesSlide+xml"/>
  <Override PartName="/ppt/embeddings/oleObject8.bin" ContentType="application/vnd.openxmlformats-officedocument.oleObject"/>
  <Override PartName="/ppt/notesSlides/notesSlide8.xml" ContentType="application/vnd.openxmlformats-officedocument.presentationml.notesSlide+xml"/>
  <Override PartName="/ppt/embeddings/oleObject9.bin" ContentType="application/vnd.openxmlformats-officedocument.oleObject"/>
  <Override PartName="/ppt/notesSlides/notesSlide9.xml" ContentType="application/vnd.openxmlformats-officedocument.presentationml.notesSlide+xml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256" r:id="rId2"/>
    <p:sldId id="257" r:id="rId3"/>
    <p:sldId id="273" r:id="rId4"/>
    <p:sldId id="258" r:id="rId5"/>
    <p:sldId id="259" r:id="rId6"/>
    <p:sldId id="267" r:id="rId7"/>
    <p:sldId id="268" r:id="rId8"/>
    <p:sldId id="281" r:id="rId9"/>
    <p:sldId id="269" r:id="rId10"/>
    <p:sldId id="270" r:id="rId11"/>
    <p:sldId id="271" r:id="rId12"/>
    <p:sldId id="272" r:id="rId13"/>
    <p:sldId id="260" r:id="rId14"/>
    <p:sldId id="274" r:id="rId15"/>
    <p:sldId id="278" r:id="rId16"/>
    <p:sldId id="283" r:id="rId17"/>
    <p:sldId id="282" r:id="rId18"/>
    <p:sldId id="280" r:id="rId19"/>
    <p:sldId id="276" r:id="rId20"/>
    <p:sldId id="277" r:id="rId21"/>
    <p:sldId id="279" r:id="rId22"/>
    <p:sldId id="296" r:id="rId23"/>
    <p:sldId id="297" r:id="rId24"/>
    <p:sldId id="262" r:id="rId25"/>
    <p:sldId id="294" r:id="rId26"/>
    <p:sldId id="302" r:id="rId27"/>
    <p:sldId id="301" r:id="rId28"/>
    <p:sldId id="298" r:id="rId29"/>
    <p:sldId id="264" r:id="rId30"/>
    <p:sldId id="303" r:id="rId31"/>
    <p:sldId id="308" r:id="rId32"/>
    <p:sldId id="307" r:id="rId33"/>
    <p:sldId id="306" r:id="rId34"/>
    <p:sldId id="305" r:id="rId35"/>
    <p:sldId id="304" r:id="rId36"/>
    <p:sldId id="310" r:id="rId37"/>
    <p:sldId id="312" r:id="rId38"/>
    <p:sldId id="311" r:id="rId39"/>
    <p:sldId id="309" r:id="rId40"/>
    <p:sldId id="314" r:id="rId41"/>
    <p:sldId id="315" r:id="rId42"/>
    <p:sldId id="316" r:id="rId43"/>
    <p:sldId id="317" r:id="rId44"/>
    <p:sldId id="323" r:id="rId45"/>
    <p:sldId id="265" r:id="rId46"/>
    <p:sldId id="322" r:id="rId47"/>
    <p:sldId id="321" r:id="rId48"/>
    <p:sldId id="325" r:id="rId49"/>
    <p:sldId id="319" r:id="rId50"/>
    <p:sldId id="324" r:id="rId51"/>
    <p:sldId id="326" r:id="rId52"/>
    <p:sldId id="328" r:id="rId53"/>
    <p:sldId id="327" r:id="rId54"/>
    <p:sldId id="320" r:id="rId55"/>
    <p:sldId id="329" r:id="rId56"/>
    <p:sldId id="330" r:id="rId57"/>
    <p:sldId id="318" r:id="rId58"/>
    <p:sldId id="332" r:id="rId59"/>
    <p:sldId id="333" r:id="rId60"/>
    <p:sldId id="334" r:id="rId61"/>
    <p:sldId id="266" r:id="rId62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800"/>
    <a:srgbClr val="E00000"/>
    <a:srgbClr val="3DE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3" autoAdjust="0"/>
    <p:restoredTop sz="94660"/>
  </p:normalViewPr>
  <p:slideViewPr>
    <p:cSldViewPr snapToGrid="0" snapToObjects="1">
      <p:cViewPr>
        <p:scale>
          <a:sx n="75" d="100"/>
          <a:sy n="75" d="100"/>
        </p:scale>
        <p:origin x="-125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2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interSettings" Target="printerSettings/printerSettings1.bin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8.emf"/><Relationship Id="rId1" Type="http://schemas.openxmlformats.org/officeDocument/2006/relationships/image" Target="../media/image17.emf"/><Relationship Id="rId2" Type="http://schemas.openxmlformats.org/officeDocument/2006/relationships/image" Target="../media/image10.emf"/></Relationships>
</file>

<file path=ppt/media/image1.png>
</file>

<file path=ppt/media/image2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u-E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C1B408-500D-0A46-993A-1544439C1CA4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u-E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u-E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E3D007-851E-B54B-A7A1-AD4E3B87081B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2900002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Chaque espèce qui s’installe à une équation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13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6466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pourquoi programme en </a:t>
            </a:r>
            <a:r>
              <a:rPr lang="eu-ES" dirty="0" smtClean="0"/>
              <a:t>C plut</a:t>
            </a:r>
            <a:r>
              <a:rPr lang="eu-ES" dirty="0" smtClean="0"/>
              <a:t>ôt qu’en R : beaucoup plus rapide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29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1436194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montrer le programme proie prédateur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43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3848763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Montrer du code (assembly / intégration)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56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15931724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montrer un assemblage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58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608436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Chaque espèce qui s’installe à une équation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14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646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Chaque espèce qui s’installe à une équation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15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646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Chaque espèce qui s’installe à une équation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16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646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Chaque espèce qui s’installe à une équation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17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646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Chaque espèce qui s’installe à une équation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18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646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Chaque espèce qui s’installe à une équation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19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6466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Chaque espèce qui s’installe à une équation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20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646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u-ES" dirty="0" smtClean="0"/>
              <a:t>Chaque espèce qui s’installe à une équation</a:t>
            </a:r>
            <a:endParaRPr lang="eu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3D007-851E-B54B-A7A1-AD4E3B87081B}" type="slidenum">
              <a:rPr lang="eu-ES" smtClean="0"/>
              <a:t>21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646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Cliquez pour modifier le style des sous-titres du masque</a:t>
            </a:r>
            <a:endParaRPr lang="eu-E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3699455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107013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028896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3008927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2580371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313875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2655675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1278829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26249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115503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u-E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u-E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3257314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 smtClean="0"/>
              <a:t>Cliquez et modifiez le titre</a:t>
            </a:r>
            <a:endParaRPr lang="eu-E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u-E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66A45-7CF8-4347-977E-8FED6B886A78}" type="datetimeFigureOut">
              <a:rPr lang="fr-FR" smtClean="0"/>
              <a:t>27/08/13</a:t>
            </a:fld>
            <a:endParaRPr lang="eu-E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u-E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1EFA7-1789-2943-9534-918D43C704C8}" type="slidenum">
              <a:rPr lang="eu-ES" smtClean="0"/>
              <a:t>‹#›</a:t>
            </a:fld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33349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1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8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6.bin"/><Relationship Id="rId12" Type="http://schemas.openxmlformats.org/officeDocument/2006/relationships/image" Target="../media/image1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8" Type="http://schemas.openxmlformats.org/officeDocument/2006/relationships/image" Target="../media/image13.emf"/><Relationship Id="rId9" Type="http://schemas.openxmlformats.org/officeDocument/2006/relationships/oleObject" Target="../embeddings/oleObject5.bin"/><Relationship Id="rId10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16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7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8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7.emf"/><Relationship Id="rId6" Type="http://schemas.openxmlformats.org/officeDocument/2006/relationships/oleObject" Target="../embeddings/oleObject11.bin"/><Relationship Id="rId7" Type="http://schemas.openxmlformats.org/officeDocument/2006/relationships/image" Target="../media/image10.emf"/><Relationship Id="rId8" Type="http://schemas.openxmlformats.org/officeDocument/2006/relationships/oleObject" Target="../embeddings/oleObject12.bin"/><Relationship Id="rId9" Type="http://schemas.openxmlformats.org/officeDocument/2006/relationships/image" Target="../media/image16.emf"/><Relationship Id="rId10" Type="http://schemas.openxmlformats.org/officeDocument/2006/relationships/oleObject" Target="../embeddings/oleObject13.bin"/><Relationship Id="rId11" Type="http://schemas.openxmlformats.org/officeDocument/2006/relationships/image" Target="../media/image18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5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10739" y="198526"/>
            <a:ext cx="7772400" cy="1470025"/>
          </a:xfrm>
        </p:spPr>
        <p:txBody>
          <a:bodyPr>
            <a:normAutofit/>
          </a:bodyPr>
          <a:lstStyle/>
          <a:p>
            <a:r>
              <a:rPr lang="eu-ES" sz="4800" dirty="0" smtClean="0"/>
              <a:t>Ecosystem Assembly Model</a:t>
            </a:r>
            <a:endParaRPr lang="eu-ES" sz="48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5695950"/>
            <a:ext cx="6400800" cy="1752600"/>
          </a:xfrm>
        </p:spPr>
        <p:txBody>
          <a:bodyPr>
            <a:normAutofit/>
          </a:bodyPr>
          <a:lstStyle/>
          <a:p>
            <a:r>
              <a:rPr lang="fr-FR" sz="2400" i="1" dirty="0" smtClean="0"/>
              <a:t>Workshop </a:t>
            </a:r>
            <a:r>
              <a:rPr lang="fr-FR" sz="2400" i="1" dirty="0" err="1" smtClean="0"/>
              <a:t>Theoretical</a:t>
            </a:r>
            <a:r>
              <a:rPr lang="fr-FR" sz="2400" i="1" dirty="0" smtClean="0"/>
              <a:t> </a:t>
            </a:r>
            <a:r>
              <a:rPr lang="fr-FR" sz="2400" i="1" dirty="0" err="1" smtClean="0"/>
              <a:t>Ecology</a:t>
            </a:r>
            <a:r>
              <a:rPr lang="fr-FR" sz="2400" i="1" dirty="0" smtClean="0"/>
              <a:t>, Rimouski </a:t>
            </a:r>
          </a:p>
          <a:p>
            <a:r>
              <a:rPr lang="fr-FR" sz="2400" i="1" dirty="0" err="1" smtClean="0"/>
              <a:t>T</a:t>
            </a:r>
            <a:r>
              <a:rPr lang="eu-ES" sz="2400" i="1" dirty="0" smtClean="0"/>
              <a:t>uesday August 27th 2013</a:t>
            </a:r>
            <a:endParaRPr lang="eu-ES" sz="2400" i="1" dirty="0"/>
          </a:p>
        </p:txBody>
      </p:sp>
      <p:pic>
        <p:nvPicPr>
          <p:cNvPr id="5" name="Image 4" descr="logoCREEC_peti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500" y="1668551"/>
            <a:ext cx="3177238" cy="368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306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Structure of the ecosystem model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5159375" y="1862088"/>
            <a:ext cx="3714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inorganic nutrient classes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producers and consumers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body-mass axis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detritus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detritivorous web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inorganic nutrients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importation - exportations</a:t>
            </a:r>
            <a:endParaRPr lang="eu-ES" sz="2400" dirty="0">
              <a:solidFill>
                <a:srgbClr val="D9D9D9"/>
              </a:solidFill>
            </a:endParaRPr>
          </a:p>
        </p:txBody>
      </p:sp>
      <p:pic>
        <p:nvPicPr>
          <p:cNvPr id="5" name="Image 4" descr="EAM_image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" y="738000"/>
            <a:ext cx="4798577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15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Structure of the ecosystem model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5159375" y="1862088"/>
            <a:ext cx="3714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inorganic nutrient classes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producers and consumers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body-mass axis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detritus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detritivorous web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production of inorganic nutrients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importation - exportations</a:t>
            </a:r>
            <a:endParaRPr lang="eu-ES" sz="2400" dirty="0">
              <a:solidFill>
                <a:srgbClr val="D9D9D9"/>
              </a:solidFill>
            </a:endParaRPr>
          </a:p>
        </p:txBody>
      </p:sp>
      <p:pic>
        <p:nvPicPr>
          <p:cNvPr id="5" name="Image 4" descr="EAM_image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" y="738000"/>
            <a:ext cx="4798577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0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Structure of the ecosystem model</a:t>
            </a:r>
          </a:p>
          <a:p>
            <a:pPr algn="ctr"/>
            <a:endParaRPr lang="eu-ES" sz="2800" dirty="0"/>
          </a:p>
        </p:txBody>
      </p:sp>
      <p:pic>
        <p:nvPicPr>
          <p:cNvPr id="3" name="Image 2" descr="EAM_image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" y="738008"/>
            <a:ext cx="4798567" cy="6119992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5159375" y="1862088"/>
            <a:ext cx="3714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inorganic nutrient classes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producers and consumers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body-mass axis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detritus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detritivorous web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inorganic nutrients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importation - exportations</a:t>
            </a:r>
            <a:endParaRPr lang="eu-ES" sz="2400" dirty="0"/>
          </a:p>
        </p:txBody>
      </p:sp>
    </p:spTree>
    <p:extLst>
      <p:ext uri="{BB962C8B-B14F-4D97-AF65-F5344CB8AC3E}">
        <p14:creationId xmlns:p14="http://schemas.microsoft.com/office/powerpoint/2010/main" val="1147993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Ordinary Differential Equations</a:t>
            </a:r>
          </a:p>
          <a:p>
            <a:pPr algn="ctr"/>
            <a:endParaRPr lang="eu-ES" sz="2800" dirty="0"/>
          </a:p>
        </p:txBody>
      </p:sp>
      <p:grpSp>
        <p:nvGrpSpPr>
          <p:cNvPr id="48" name="Grouper 47"/>
          <p:cNvGrpSpPr/>
          <p:nvPr/>
        </p:nvGrpSpPr>
        <p:grpSpPr>
          <a:xfrm flipH="1">
            <a:off x="269875" y="1810751"/>
            <a:ext cx="2883303" cy="4921249"/>
            <a:chOff x="117594" y="977898"/>
            <a:chExt cx="3438406" cy="5816601"/>
          </a:xfrm>
        </p:grpSpPr>
        <p:sp>
          <p:nvSpPr>
            <p:cNvPr id="49" name="Rectangle 48"/>
            <p:cNvSpPr/>
            <p:nvPr/>
          </p:nvSpPr>
          <p:spPr>
            <a:xfrm>
              <a:off x="666750" y="31210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P</a:t>
              </a:r>
              <a:endParaRPr lang="eu-ES" sz="4000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66750" y="13430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C</a:t>
              </a:r>
              <a:endParaRPr lang="eu-ES" sz="4000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66750" y="49625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N</a:t>
              </a:r>
              <a:endParaRPr lang="eu-ES" sz="4000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2095500" y="4962525"/>
              <a:ext cx="1111250" cy="1063625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D</a:t>
              </a:r>
              <a:endParaRPr lang="eu-ES" sz="4000" dirty="0"/>
            </a:p>
          </p:txBody>
        </p:sp>
        <p:cxnSp>
          <p:nvCxnSpPr>
            <p:cNvPr id="53" name="Connecteur droit avec flèche 52"/>
            <p:cNvCxnSpPr>
              <a:stCxn id="51" idx="0"/>
              <a:endCxn id="49" idx="2"/>
            </p:cNvCxnSpPr>
            <p:nvPr/>
          </p:nvCxnSpPr>
          <p:spPr>
            <a:xfrm flipV="1">
              <a:off x="1222375" y="4184650"/>
              <a:ext cx="0" cy="7778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avec flèche 53"/>
            <p:cNvCxnSpPr>
              <a:stCxn id="49" idx="0"/>
              <a:endCxn id="50" idx="2"/>
            </p:cNvCxnSpPr>
            <p:nvPr/>
          </p:nvCxnSpPr>
          <p:spPr>
            <a:xfrm flipV="1">
              <a:off x="1222375" y="2406650"/>
              <a:ext cx="0" cy="7143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/>
            <p:cNvCxnSpPr/>
            <p:nvPr/>
          </p:nvCxnSpPr>
          <p:spPr>
            <a:xfrm flipV="1">
              <a:off x="1019175" y="6010275"/>
              <a:ext cx="0" cy="530226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avec flèche 55"/>
            <p:cNvCxnSpPr/>
            <p:nvPr/>
          </p:nvCxnSpPr>
          <p:spPr>
            <a:xfrm>
              <a:off x="1447800" y="6057903"/>
              <a:ext cx="0" cy="482597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avec flèche 56"/>
            <p:cNvCxnSpPr/>
            <p:nvPr/>
          </p:nvCxnSpPr>
          <p:spPr>
            <a:xfrm flipH="1" flipV="1">
              <a:off x="117594" y="4647623"/>
              <a:ext cx="1063624" cy="2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eur droit avec flèche 57"/>
            <p:cNvCxnSpPr/>
            <p:nvPr/>
          </p:nvCxnSpPr>
          <p:spPr>
            <a:xfrm flipH="1" flipV="1">
              <a:off x="117594" y="2936979"/>
              <a:ext cx="1063623" cy="1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eur droit avec flèche 58"/>
            <p:cNvCxnSpPr/>
            <p:nvPr/>
          </p:nvCxnSpPr>
          <p:spPr>
            <a:xfrm>
              <a:off x="2657475" y="6010275"/>
              <a:ext cx="0" cy="784224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cteur droit avec flèche 59"/>
            <p:cNvCxnSpPr/>
            <p:nvPr/>
          </p:nvCxnSpPr>
          <p:spPr>
            <a:xfrm>
              <a:off x="2644775" y="1905000"/>
              <a:ext cx="12700" cy="3063874"/>
            </a:xfrm>
            <a:prstGeom prst="straightConnector1">
              <a:avLst/>
            </a:prstGeom>
            <a:ln w="57150" cmpd="sng">
              <a:solidFill>
                <a:srgbClr val="98480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avec flèche 60"/>
            <p:cNvCxnSpPr/>
            <p:nvPr/>
          </p:nvCxnSpPr>
          <p:spPr>
            <a:xfrm flipV="1">
              <a:off x="1778000" y="2778125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eur droit avec flèche 61"/>
            <p:cNvCxnSpPr/>
            <p:nvPr/>
          </p:nvCxnSpPr>
          <p:spPr>
            <a:xfrm flipV="1">
              <a:off x="1778000" y="977898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cteur droit avec flèche 62"/>
            <p:cNvCxnSpPr>
              <a:endCxn id="51" idx="1"/>
            </p:cNvCxnSpPr>
            <p:nvPr/>
          </p:nvCxnSpPr>
          <p:spPr>
            <a:xfrm>
              <a:off x="136525" y="5494338"/>
              <a:ext cx="530225" cy="0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eur droit avec flèche 63"/>
            <p:cNvCxnSpPr/>
            <p:nvPr/>
          </p:nvCxnSpPr>
          <p:spPr>
            <a:xfrm flipH="1">
              <a:off x="1778000" y="3689351"/>
              <a:ext cx="866775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50000"/>
                </a:scheme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eur droit avec flèche 64"/>
            <p:cNvCxnSpPr/>
            <p:nvPr/>
          </p:nvCxnSpPr>
          <p:spPr>
            <a:xfrm flipH="1">
              <a:off x="1803400" y="1905000"/>
              <a:ext cx="841375" cy="1"/>
            </a:xfrm>
            <a:prstGeom prst="straightConnector1">
              <a:avLst/>
            </a:prstGeom>
            <a:ln w="57150" cmpd="sng">
              <a:solidFill>
                <a:srgbClr val="984807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cteur droit avec flèche 65"/>
            <p:cNvCxnSpPr/>
            <p:nvPr/>
          </p:nvCxnSpPr>
          <p:spPr>
            <a:xfrm flipH="1">
              <a:off x="136525" y="2918217"/>
              <a:ext cx="0" cy="2606282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avec flèche 66"/>
            <p:cNvCxnSpPr/>
            <p:nvPr/>
          </p:nvCxnSpPr>
          <p:spPr>
            <a:xfrm flipV="1">
              <a:off x="3206750" y="4610097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Connecteur en arc 69"/>
          <p:cNvCxnSpPr>
            <a:stCxn id="50" idx="1"/>
            <a:endCxn id="50" idx="0"/>
          </p:cNvCxnSpPr>
          <p:nvPr/>
        </p:nvCxnSpPr>
        <p:spPr>
          <a:xfrm flipH="1" flipV="1">
            <a:off x="2226755" y="2119674"/>
            <a:ext cx="465924" cy="449951"/>
          </a:xfrm>
          <a:prstGeom prst="curvedConnector4">
            <a:avLst>
              <a:gd name="adj1" fmla="val -49064"/>
              <a:gd name="adj2" fmla="val 217841"/>
            </a:avLst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ZoneTexte 74"/>
          <p:cNvSpPr txBox="1"/>
          <p:nvPr/>
        </p:nvSpPr>
        <p:spPr>
          <a:xfrm>
            <a:off x="4603750" y="1810751"/>
            <a:ext cx="3204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4 types of compartment</a:t>
            </a:r>
            <a:endParaRPr lang="eu-ES" sz="2400" dirty="0"/>
          </a:p>
        </p:txBody>
      </p:sp>
    </p:spTree>
    <p:extLst>
      <p:ext uri="{BB962C8B-B14F-4D97-AF65-F5344CB8AC3E}">
        <p14:creationId xmlns:p14="http://schemas.microsoft.com/office/powerpoint/2010/main" val="1335769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Ordinary Differential Equations</a:t>
            </a:r>
          </a:p>
          <a:p>
            <a:pPr algn="ctr"/>
            <a:endParaRPr lang="eu-ES" sz="2800" dirty="0"/>
          </a:p>
        </p:txBody>
      </p:sp>
      <p:grpSp>
        <p:nvGrpSpPr>
          <p:cNvPr id="43" name="Grouper 42"/>
          <p:cNvGrpSpPr/>
          <p:nvPr/>
        </p:nvGrpSpPr>
        <p:grpSpPr>
          <a:xfrm flipH="1">
            <a:off x="269875" y="1810751"/>
            <a:ext cx="2883303" cy="4921249"/>
            <a:chOff x="117594" y="977898"/>
            <a:chExt cx="3438406" cy="5816601"/>
          </a:xfrm>
        </p:grpSpPr>
        <p:sp>
          <p:nvSpPr>
            <p:cNvPr id="3" name="Rectangle 2"/>
            <p:cNvSpPr/>
            <p:nvPr/>
          </p:nvSpPr>
          <p:spPr>
            <a:xfrm>
              <a:off x="666750" y="31210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P</a:t>
              </a:r>
              <a:endParaRPr lang="eu-ES" sz="40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666750" y="13430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C</a:t>
              </a:r>
              <a:endParaRPr lang="eu-ES" sz="40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666750" y="49625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N</a:t>
              </a:r>
              <a:endParaRPr lang="eu-ES" sz="4000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95500" y="4962525"/>
              <a:ext cx="1111250" cy="1063625"/>
            </a:xfrm>
            <a:prstGeom prst="rect">
              <a:avLst/>
            </a:prstGeom>
            <a:solidFill>
              <a:schemeClr val="accent6">
                <a:lumMod val="50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D</a:t>
              </a:r>
              <a:endParaRPr lang="eu-ES" sz="4000" dirty="0"/>
            </a:p>
          </p:txBody>
        </p:sp>
        <p:cxnSp>
          <p:nvCxnSpPr>
            <p:cNvPr id="8" name="Connecteur droit avec flèche 7"/>
            <p:cNvCxnSpPr>
              <a:stCxn id="5" idx="0"/>
              <a:endCxn id="3" idx="2"/>
            </p:cNvCxnSpPr>
            <p:nvPr/>
          </p:nvCxnSpPr>
          <p:spPr>
            <a:xfrm flipV="1">
              <a:off x="1222375" y="4184650"/>
              <a:ext cx="0" cy="7778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avec flèche 9"/>
            <p:cNvCxnSpPr>
              <a:stCxn id="3" idx="0"/>
              <a:endCxn id="4" idx="2"/>
            </p:cNvCxnSpPr>
            <p:nvPr/>
          </p:nvCxnSpPr>
          <p:spPr>
            <a:xfrm flipV="1">
              <a:off x="1222375" y="2406650"/>
              <a:ext cx="0" cy="7143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avec flèche 12"/>
            <p:cNvCxnSpPr/>
            <p:nvPr/>
          </p:nvCxnSpPr>
          <p:spPr>
            <a:xfrm flipV="1">
              <a:off x="1019175" y="6010275"/>
              <a:ext cx="0" cy="530226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  <a:alpha val="1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/>
            <p:cNvCxnSpPr/>
            <p:nvPr/>
          </p:nvCxnSpPr>
          <p:spPr>
            <a:xfrm>
              <a:off x="1447800" y="6057903"/>
              <a:ext cx="0" cy="482597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/>
            <p:cNvCxnSpPr/>
            <p:nvPr/>
          </p:nvCxnSpPr>
          <p:spPr>
            <a:xfrm flipH="1" flipV="1">
              <a:off x="117594" y="4647623"/>
              <a:ext cx="1063624" cy="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avec flèche 18"/>
            <p:cNvCxnSpPr/>
            <p:nvPr/>
          </p:nvCxnSpPr>
          <p:spPr>
            <a:xfrm flipH="1" flipV="1">
              <a:off x="117594" y="2936979"/>
              <a:ext cx="1063623" cy="1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/>
            <p:cNvCxnSpPr/>
            <p:nvPr/>
          </p:nvCxnSpPr>
          <p:spPr>
            <a:xfrm>
              <a:off x="2657475" y="6010275"/>
              <a:ext cx="0" cy="784224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/>
            <p:nvPr/>
          </p:nvCxnSpPr>
          <p:spPr>
            <a:xfrm>
              <a:off x="2644775" y="1905000"/>
              <a:ext cx="12700" cy="3063874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/>
            <p:cNvCxnSpPr/>
            <p:nvPr/>
          </p:nvCxnSpPr>
          <p:spPr>
            <a:xfrm flipV="1">
              <a:off x="1778000" y="2778125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eur droit avec flèche 29"/>
            <p:cNvCxnSpPr/>
            <p:nvPr/>
          </p:nvCxnSpPr>
          <p:spPr>
            <a:xfrm flipV="1">
              <a:off x="1778000" y="977898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/>
            <p:cNvCxnSpPr>
              <a:endCxn id="5" idx="1"/>
            </p:cNvCxnSpPr>
            <p:nvPr/>
          </p:nvCxnSpPr>
          <p:spPr>
            <a:xfrm>
              <a:off x="136525" y="5494338"/>
              <a:ext cx="530225" cy="0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avec flèche 33"/>
            <p:cNvCxnSpPr/>
            <p:nvPr/>
          </p:nvCxnSpPr>
          <p:spPr>
            <a:xfrm flipH="1">
              <a:off x="1778000" y="3689351"/>
              <a:ext cx="866775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50000"/>
                </a:scheme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avec flèche 35"/>
            <p:cNvCxnSpPr/>
            <p:nvPr/>
          </p:nvCxnSpPr>
          <p:spPr>
            <a:xfrm flipH="1">
              <a:off x="1803400" y="1905000"/>
              <a:ext cx="841375" cy="1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eur droit avec flèche 37"/>
            <p:cNvCxnSpPr/>
            <p:nvPr/>
          </p:nvCxnSpPr>
          <p:spPr>
            <a:xfrm flipH="1">
              <a:off x="136525" y="2918217"/>
              <a:ext cx="0" cy="260628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/>
            <p:cNvCxnSpPr/>
            <p:nvPr/>
          </p:nvCxnSpPr>
          <p:spPr>
            <a:xfrm flipV="1">
              <a:off x="3206750" y="4610097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6" name="Obje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4158483"/>
              </p:ext>
            </p:extLst>
          </p:nvPr>
        </p:nvGraphicFramePr>
        <p:xfrm>
          <a:off x="3587750" y="2103738"/>
          <a:ext cx="4914059" cy="9828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12" name="Équation" r:id="rId4" imgW="2349500" imgH="469900" progId="Equation.3">
                  <p:embed/>
                </p:oleObj>
              </mc:Choice>
              <mc:Fallback>
                <p:oleObj name="Équation" r:id="rId4" imgW="23495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87750" y="2103738"/>
                        <a:ext cx="4914059" cy="9828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5" name="Connecteur droit avec flèche 64"/>
          <p:cNvCxnSpPr/>
          <p:nvPr/>
        </p:nvCxnSpPr>
        <p:spPr>
          <a:xfrm flipH="1">
            <a:off x="1016990" y="4104829"/>
            <a:ext cx="17000" cy="1092091"/>
          </a:xfrm>
          <a:prstGeom prst="straightConnector1">
            <a:avLst/>
          </a:prstGeom>
          <a:ln w="57150" cmpd="sng">
            <a:solidFill>
              <a:srgbClr val="984807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onnecteur en arc 67"/>
          <p:cNvCxnSpPr/>
          <p:nvPr/>
        </p:nvCxnSpPr>
        <p:spPr>
          <a:xfrm flipH="1" flipV="1">
            <a:off x="2226755" y="2119674"/>
            <a:ext cx="465924" cy="449951"/>
          </a:xfrm>
          <a:prstGeom prst="curvedConnector4">
            <a:avLst>
              <a:gd name="adj1" fmla="val -49064"/>
              <a:gd name="adj2" fmla="val 217841"/>
            </a:avLst>
          </a:prstGeom>
          <a:ln w="57150" cmpd="sng">
            <a:solidFill>
              <a:srgbClr val="FF0000">
                <a:alpha val="15000"/>
              </a:srgb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120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Ordinary Differential Equations</a:t>
            </a:r>
          </a:p>
          <a:p>
            <a:pPr algn="ctr"/>
            <a:endParaRPr lang="eu-ES" sz="2800" dirty="0"/>
          </a:p>
        </p:txBody>
      </p:sp>
      <p:grpSp>
        <p:nvGrpSpPr>
          <p:cNvPr id="43" name="Grouper 42"/>
          <p:cNvGrpSpPr/>
          <p:nvPr/>
        </p:nvGrpSpPr>
        <p:grpSpPr>
          <a:xfrm flipH="1">
            <a:off x="269875" y="1810751"/>
            <a:ext cx="2883303" cy="4921249"/>
            <a:chOff x="117594" y="977898"/>
            <a:chExt cx="3438406" cy="5816601"/>
          </a:xfrm>
        </p:grpSpPr>
        <p:sp>
          <p:nvSpPr>
            <p:cNvPr id="3" name="Rectangle 2"/>
            <p:cNvSpPr/>
            <p:nvPr/>
          </p:nvSpPr>
          <p:spPr>
            <a:xfrm>
              <a:off x="666750" y="31210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P</a:t>
              </a:r>
              <a:endParaRPr lang="eu-ES" sz="40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666750" y="13430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C</a:t>
              </a:r>
              <a:endParaRPr lang="eu-ES" sz="40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666750" y="49625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N</a:t>
              </a:r>
              <a:endParaRPr lang="eu-ES" sz="4000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95500" y="4962525"/>
              <a:ext cx="1111250" cy="1063625"/>
            </a:xfrm>
            <a:prstGeom prst="rect">
              <a:avLst/>
            </a:prstGeom>
            <a:solidFill>
              <a:schemeClr val="accent6">
                <a:lumMod val="50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D</a:t>
              </a:r>
              <a:endParaRPr lang="eu-ES" sz="4000" dirty="0"/>
            </a:p>
          </p:txBody>
        </p:sp>
        <p:cxnSp>
          <p:nvCxnSpPr>
            <p:cNvPr id="8" name="Connecteur droit avec flèche 7"/>
            <p:cNvCxnSpPr>
              <a:stCxn id="5" idx="0"/>
              <a:endCxn id="3" idx="2"/>
            </p:cNvCxnSpPr>
            <p:nvPr/>
          </p:nvCxnSpPr>
          <p:spPr>
            <a:xfrm flipV="1">
              <a:off x="1222375" y="4184650"/>
              <a:ext cx="0" cy="7778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avec flèche 9"/>
            <p:cNvCxnSpPr>
              <a:stCxn id="3" idx="0"/>
              <a:endCxn id="4" idx="2"/>
            </p:cNvCxnSpPr>
            <p:nvPr/>
          </p:nvCxnSpPr>
          <p:spPr>
            <a:xfrm flipV="1">
              <a:off x="1222375" y="2406650"/>
              <a:ext cx="0" cy="7143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avec flèche 12"/>
            <p:cNvCxnSpPr/>
            <p:nvPr/>
          </p:nvCxnSpPr>
          <p:spPr>
            <a:xfrm flipV="1">
              <a:off x="1019175" y="6010275"/>
              <a:ext cx="0" cy="530226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  <a:alpha val="1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/>
            <p:cNvCxnSpPr/>
            <p:nvPr/>
          </p:nvCxnSpPr>
          <p:spPr>
            <a:xfrm>
              <a:off x="1447800" y="6057903"/>
              <a:ext cx="0" cy="482597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/>
            <p:cNvCxnSpPr/>
            <p:nvPr/>
          </p:nvCxnSpPr>
          <p:spPr>
            <a:xfrm flipH="1" flipV="1">
              <a:off x="117594" y="4647623"/>
              <a:ext cx="1063624" cy="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avec flèche 18"/>
            <p:cNvCxnSpPr/>
            <p:nvPr/>
          </p:nvCxnSpPr>
          <p:spPr>
            <a:xfrm flipH="1" flipV="1">
              <a:off x="117594" y="2936979"/>
              <a:ext cx="1063623" cy="1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/>
            <p:cNvCxnSpPr/>
            <p:nvPr/>
          </p:nvCxnSpPr>
          <p:spPr>
            <a:xfrm>
              <a:off x="2657475" y="6010275"/>
              <a:ext cx="0" cy="784224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/>
            <p:nvPr/>
          </p:nvCxnSpPr>
          <p:spPr>
            <a:xfrm>
              <a:off x="2644775" y="1905000"/>
              <a:ext cx="12700" cy="3063874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/>
            <p:cNvCxnSpPr/>
            <p:nvPr/>
          </p:nvCxnSpPr>
          <p:spPr>
            <a:xfrm flipV="1">
              <a:off x="1778000" y="2778125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eur droit avec flèche 29"/>
            <p:cNvCxnSpPr/>
            <p:nvPr/>
          </p:nvCxnSpPr>
          <p:spPr>
            <a:xfrm flipV="1">
              <a:off x="1778000" y="977898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/>
            <p:cNvCxnSpPr>
              <a:endCxn id="5" idx="1"/>
            </p:cNvCxnSpPr>
            <p:nvPr/>
          </p:nvCxnSpPr>
          <p:spPr>
            <a:xfrm>
              <a:off x="136525" y="5494338"/>
              <a:ext cx="530225" cy="0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avec flèche 33"/>
            <p:cNvCxnSpPr/>
            <p:nvPr/>
          </p:nvCxnSpPr>
          <p:spPr>
            <a:xfrm flipH="1">
              <a:off x="1778000" y="3689351"/>
              <a:ext cx="866775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50000"/>
                </a:scheme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avec flèche 35"/>
            <p:cNvCxnSpPr/>
            <p:nvPr/>
          </p:nvCxnSpPr>
          <p:spPr>
            <a:xfrm flipH="1">
              <a:off x="1803400" y="1905000"/>
              <a:ext cx="841375" cy="1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eur droit avec flèche 37"/>
            <p:cNvCxnSpPr/>
            <p:nvPr/>
          </p:nvCxnSpPr>
          <p:spPr>
            <a:xfrm flipH="1">
              <a:off x="136525" y="2918217"/>
              <a:ext cx="0" cy="260628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/>
            <p:cNvCxnSpPr/>
            <p:nvPr/>
          </p:nvCxnSpPr>
          <p:spPr>
            <a:xfrm flipV="1">
              <a:off x="3206750" y="4610097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6" name="Obje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6401115"/>
              </p:ext>
            </p:extLst>
          </p:nvPr>
        </p:nvGraphicFramePr>
        <p:xfrm>
          <a:off x="3587750" y="2103738"/>
          <a:ext cx="4914059" cy="9828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3" name="Équation" r:id="rId4" imgW="2349500" imgH="469900" progId="Equation.3">
                  <p:embed/>
                </p:oleObj>
              </mc:Choice>
              <mc:Fallback>
                <p:oleObj name="Équation" r:id="rId4" imgW="23495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87750" y="2103738"/>
                        <a:ext cx="4914059" cy="9828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4365625" y="2127733"/>
            <a:ext cx="1127125" cy="95881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2" name="Rectangle 61"/>
          <p:cNvSpPr/>
          <p:nvPr/>
        </p:nvSpPr>
        <p:spPr>
          <a:xfrm>
            <a:off x="6518275" y="2119673"/>
            <a:ext cx="1292225" cy="966875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3" name="Rectangle 62"/>
          <p:cNvSpPr/>
          <p:nvPr/>
        </p:nvSpPr>
        <p:spPr>
          <a:xfrm>
            <a:off x="5692776" y="2119674"/>
            <a:ext cx="641350" cy="958816"/>
          </a:xfrm>
          <a:prstGeom prst="rect">
            <a:avLst/>
          </a:prstGeom>
          <a:noFill/>
          <a:ln w="57150" cmpd="sng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4" name="Rectangle 63"/>
          <p:cNvSpPr/>
          <p:nvPr/>
        </p:nvSpPr>
        <p:spPr>
          <a:xfrm>
            <a:off x="8016876" y="2128182"/>
            <a:ext cx="484934" cy="958816"/>
          </a:xfrm>
          <a:prstGeom prst="rect">
            <a:avLst/>
          </a:prstGeom>
          <a:noFill/>
          <a:ln w="57150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65" name="Connecteur droit avec flèche 64"/>
          <p:cNvCxnSpPr/>
          <p:nvPr/>
        </p:nvCxnSpPr>
        <p:spPr>
          <a:xfrm flipH="1">
            <a:off x="1016990" y="4104829"/>
            <a:ext cx="17000" cy="1092091"/>
          </a:xfrm>
          <a:prstGeom prst="straightConnector1">
            <a:avLst/>
          </a:prstGeom>
          <a:ln w="57150" cmpd="sng">
            <a:solidFill>
              <a:srgbClr val="984807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en arc 28"/>
          <p:cNvCxnSpPr/>
          <p:nvPr/>
        </p:nvCxnSpPr>
        <p:spPr>
          <a:xfrm flipH="1" flipV="1">
            <a:off x="2226755" y="2119674"/>
            <a:ext cx="465924" cy="449951"/>
          </a:xfrm>
          <a:prstGeom prst="curvedConnector4">
            <a:avLst>
              <a:gd name="adj1" fmla="val -49064"/>
              <a:gd name="adj2" fmla="val 217841"/>
            </a:avLst>
          </a:prstGeom>
          <a:ln w="57150" cmpd="sng">
            <a:solidFill>
              <a:srgbClr val="FF0000">
                <a:alpha val="15000"/>
              </a:srgb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1726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Ordinary Differential Equations</a:t>
            </a:r>
          </a:p>
          <a:p>
            <a:pPr algn="ctr"/>
            <a:endParaRPr lang="eu-ES" sz="2800" dirty="0"/>
          </a:p>
        </p:txBody>
      </p:sp>
      <p:grpSp>
        <p:nvGrpSpPr>
          <p:cNvPr id="43" name="Grouper 42"/>
          <p:cNvGrpSpPr/>
          <p:nvPr/>
        </p:nvGrpSpPr>
        <p:grpSpPr>
          <a:xfrm flipH="1">
            <a:off x="269875" y="1810751"/>
            <a:ext cx="2883303" cy="4921249"/>
            <a:chOff x="117594" y="977898"/>
            <a:chExt cx="3438406" cy="5816601"/>
          </a:xfrm>
        </p:grpSpPr>
        <p:sp>
          <p:nvSpPr>
            <p:cNvPr id="3" name="Rectangle 2"/>
            <p:cNvSpPr/>
            <p:nvPr/>
          </p:nvSpPr>
          <p:spPr>
            <a:xfrm>
              <a:off x="666750" y="31210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P</a:t>
              </a:r>
              <a:endParaRPr lang="eu-ES" sz="40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666750" y="13430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C</a:t>
              </a:r>
              <a:endParaRPr lang="eu-ES" sz="40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666750" y="49625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N</a:t>
              </a:r>
              <a:endParaRPr lang="eu-ES" sz="4000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95500" y="4962525"/>
              <a:ext cx="1111250" cy="1063625"/>
            </a:xfrm>
            <a:prstGeom prst="rect">
              <a:avLst/>
            </a:prstGeom>
            <a:solidFill>
              <a:schemeClr val="accent6">
                <a:lumMod val="50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D</a:t>
              </a:r>
              <a:endParaRPr lang="eu-ES" sz="4000" dirty="0"/>
            </a:p>
          </p:txBody>
        </p:sp>
        <p:cxnSp>
          <p:nvCxnSpPr>
            <p:cNvPr id="8" name="Connecteur droit avec flèche 7"/>
            <p:cNvCxnSpPr>
              <a:stCxn id="5" idx="0"/>
              <a:endCxn id="3" idx="2"/>
            </p:cNvCxnSpPr>
            <p:nvPr/>
          </p:nvCxnSpPr>
          <p:spPr>
            <a:xfrm flipV="1">
              <a:off x="1222375" y="4184650"/>
              <a:ext cx="0" cy="7778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avec flèche 9"/>
            <p:cNvCxnSpPr>
              <a:stCxn id="3" idx="0"/>
              <a:endCxn id="4" idx="2"/>
            </p:cNvCxnSpPr>
            <p:nvPr/>
          </p:nvCxnSpPr>
          <p:spPr>
            <a:xfrm flipV="1">
              <a:off x="1222375" y="2406650"/>
              <a:ext cx="0" cy="7143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avec flèche 12"/>
            <p:cNvCxnSpPr/>
            <p:nvPr/>
          </p:nvCxnSpPr>
          <p:spPr>
            <a:xfrm flipV="1">
              <a:off x="1019175" y="6010275"/>
              <a:ext cx="0" cy="530226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  <a:alpha val="1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/>
            <p:cNvCxnSpPr/>
            <p:nvPr/>
          </p:nvCxnSpPr>
          <p:spPr>
            <a:xfrm>
              <a:off x="1447800" y="6057903"/>
              <a:ext cx="0" cy="482597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/>
            <p:cNvCxnSpPr/>
            <p:nvPr/>
          </p:nvCxnSpPr>
          <p:spPr>
            <a:xfrm flipH="1" flipV="1">
              <a:off x="117594" y="4647623"/>
              <a:ext cx="1063624" cy="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avec flèche 18"/>
            <p:cNvCxnSpPr/>
            <p:nvPr/>
          </p:nvCxnSpPr>
          <p:spPr>
            <a:xfrm flipH="1" flipV="1">
              <a:off x="117594" y="2936979"/>
              <a:ext cx="1063623" cy="1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/>
            <p:cNvCxnSpPr/>
            <p:nvPr/>
          </p:nvCxnSpPr>
          <p:spPr>
            <a:xfrm>
              <a:off x="2657475" y="6010275"/>
              <a:ext cx="0" cy="784224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/>
            <p:nvPr/>
          </p:nvCxnSpPr>
          <p:spPr>
            <a:xfrm>
              <a:off x="2644775" y="1905000"/>
              <a:ext cx="12700" cy="3063874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/>
            <p:cNvCxnSpPr/>
            <p:nvPr/>
          </p:nvCxnSpPr>
          <p:spPr>
            <a:xfrm flipV="1">
              <a:off x="1778000" y="2778125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eur droit avec flèche 29"/>
            <p:cNvCxnSpPr/>
            <p:nvPr/>
          </p:nvCxnSpPr>
          <p:spPr>
            <a:xfrm flipV="1">
              <a:off x="1778000" y="977898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/>
            <p:cNvCxnSpPr>
              <a:endCxn id="5" idx="1"/>
            </p:cNvCxnSpPr>
            <p:nvPr/>
          </p:nvCxnSpPr>
          <p:spPr>
            <a:xfrm>
              <a:off x="136525" y="5494338"/>
              <a:ext cx="530225" cy="0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avec flèche 33"/>
            <p:cNvCxnSpPr/>
            <p:nvPr/>
          </p:nvCxnSpPr>
          <p:spPr>
            <a:xfrm flipH="1">
              <a:off x="1778000" y="3689351"/>
              <a:ext cx="866775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50000"/>
                </a:scheme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avec flèche 35"/>
            <p:cNvCxnSpPr/>
            <p:nvPr/>
          </p:nvCxnSpPr>
          <p:spPr>
            <a:xfrm flipH="1">
              <a:off x="1803400" y="1905000"/>
              <a:ext cx="841375" cy="1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eur droit avec flèche 37"/>
            <p:cNvCxnSpPr/>
            <p:nvPr/>
          </p:nvCxnSpPr>
          <p:spPr>
            <a:xfrm flipH="1">
              <a:off x="136525" y="2918217"/>
              <a:ext cx="0" cy="260628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/>
            <p:cNvCxnSpPr/>
            <p:nvPr/>
          </p:nvCxnSpPr>
          <p:spPr>
            <a:xfrm flipV="1">
              <a:off x="3206750" y="4610097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6" name="Obje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857270"/>
              </p:ext>
            </p:extLst>
          </p:nvPr>
        </p:nvGraphicFramePr>
        <p:xfrm>
          <a:off x="3587750" y="2103738"/>
          <a:ext cx="4914059" cy="9828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9" name="Équation" r:id="rId4" imgW="2349500" imgH="469900" progId="Equation.3">
                  <p:embed/>
                </p:oleObj>
              </mc:Choice>
              <mc:Fallback>
                <p:oleObj name="Équation" r:id="rId4" imgW="23495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87750" y="2103738"/>
                        <a:ext cx="4914059" cy="9828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4365625" y="2127733"/>
            <a:ext cx="1127125" cy="95881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2" name="Rectangle 61"/>
          <p:cNvSpPr/>
          <p:nvPr/>
        </p:nvSpPr>
        <p:spPr>
          <a:xfrm>
            <a:off x="6518275" y="2119673"/>
            <a:ext cx="1292225" cy="966875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3" name="Rectangle 62"/>
          <p:cNvSpPr/>
          <p:nvPr/>
        </p:nvSpPr>
        <p:spPr>
          <a:xfrm>
            <a:off x="5692776" y="2119674"/>
            <a:ext cx="641350" cy="958816"/>
          </a:xfrm>
          <a:prstGeom prst="rect">
            <a:avLst/>
          </a:prstGeom>
          <a:noFill/>
          <a:ln w="57150" cmpd="sng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4" name="Rectangle 63"/>
          <p:cNvSpPr/>
          <p:nvPr/>
        </p:nvSpPr>
        <p:spPr>
          <a:xfrm>
            <a:off x="8016876" y="2128182"/>
            <a:ext cx="484934" cy="958816"/>
          </a:xfrm>
          <a:prstGeom prst="rect">
            <a:avLst/>
          </a:prstGeom>
          <a:noFill/>
          <a:ln w="57150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65" name="Connecteur droit avec flèche 64"/>
          <p:cNvCxnSpPr/>
          <p:nvPr/>
        </p:nvCxnSpPr>
        <p:spPr>
          <a:xfrm flipH="1">
            <a:off x="1016990" y="4104829"/>
            <a:ext cx="17000" cy="1092091"/>
          </a:xfrm>
          <a:prstGeom prst="straightConnector1">
            <a:avLst/>
          </a:prstGeom>
          <a:ln w="57150" cmpd="sng">
            <a:solidFill>
              <a:srgbClr val="984807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en arc 28"/>
          <p:cNvCxnSpPr/>
          <p:nvPr/>
        </p:nvCxnSpPr>
        <p:spPr>
          <a:xfrm flipH="1" flipV="1">
            <a:off x="2226755" y="2119674"/>
            <a:ext cx="465924" cy="449951"/>
          </a:xfrm>
          <a:prstGeom prst="curvedConnector4">
            <a:avLst>
              <a:gd name="adj1" fmla="val -49064"/>
              <a:gd name="adj2" fmla="val 217841"/>
            </a:avLst>
          </a:prstGeom>
          <a:ln w="57150" cmpd="sng">
            <a:solidFill>
              <a:srgbClr val="FF0000">
                <a:alpha val="15000"/>
              </a:srgb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er 31"/>
          <p:cNvGrpSpPr/>
          <p:nvPr/>
        </p:nvGrpSpPr>
        <p:grpSpPr>
          <a:xfrm>
            <a:off x="3587750" y="3263638"/>
            <a:ext cx="4036828" cy="1868765"/>
            <a:chOff x="5164666" y="3175005"/>
            <a:chExt cx="4036828" cy="1868765"/>
          </a:xfrm>
        </p:grpSpPr>
        <p:grpSp>
          <p:nvGrpSpPr>
            <p:cNvPr id="33" name="Grouper 32"/>
            <p:cNvGrpSpPr/>
            <p:nvPr/>
          </p:nvGrpSpPr>
          <p:grpSpPr>
            <a:xfrm>
              <a:off x="5164666" y="3175005"/>
              <a:ext cx="3749062" cy="1868765"/>
              <a:chOff x="5164666" y="3175005"/>
              <a:chExt cx="3749062" cy="1868765"/>
            </a:xfrm>
          </p:grpSpPr>
          <p:sp>
            <p:nvSpPr>
              <p:cNvPr id="37" name="Rectangle 36"/>
              <p:cNvSpPr/>
              <p:nvPr/>
            </p:nvSpPr>
            <p:spPr>
              <a:xfrm>
                <a:off x="5164666" y="3175005"/>
                <a:ext cx="3749062" cy="186876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39" name="Image 3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467770" y="3621310"/>
                <a:ext cx="1284111" cy="355600"/>
              </a:xfrm>
              <a:prstGeom prst="rect">
                <a:avLst/>
              </a:prstGeom>
            </p:spPr>
          </p:pic>
          <p:pic>
            <p:nvPicPr>
              <p:cNvPr id="40" name="Image 39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43348" y="4003673"/>
                <a:ext cx="1575558" cy="404535"/>
              </a:xfrm>
              <a:prstGeom prst="rect">
                <a:avLst/>
              </a:prstGeom>
            </p:spPr>
          </p:pic>
          <p:pic>
            <p:nvPicPr>
              <p:cNvPr id="41" name="Image 40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475740" y="4441008"/>
                <a:ext cx="1508736" cy="471480"/>
              </a:xfrm>
              <a:prstGeom prst="rect">
                <a:avLst/>
              </a:prstGeom>
            </p:spPr>
          </p:pic>
          <p:sp>
            <p:nvSpPr>
              <p:cNvPr id="44" name="ZoneTexte 43"/>
              <p:cNvSpPr txBox="1"/>
              <p:nvPr/>
            </p:nvSpPr>
            <p:spPr>
              <a:xfrm>
                <a:off x="5401733" y="3217338"/>
                <a:ext cx="208257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2400" dirty="0" smtClean="0"/>
                  <a:t>Biological rates</a:t>
                </a:r>
                <a:endParaRPr lang="eu-ES" sz="2400" dirty="0"/>
              </a:p>
            </p:txBody>
          </p:sp>
        </p:grpSp>
        <p:sp>
          <p:nvSpPr>
            <p:cNvPr id="35" name="Rectangle 34"/>
            <p:cNvSpPr/>
            <p:nvPr/>
          </p:nvSpPr>
          <p:spPr>
            <a:xfrm>
              <a:off x="7184844" y="4240385"/>
              <a:ext cx="201665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sz="1400" dirty="0" smtClean="0"/>
                <a:t>(</a:t>
              </a:r>
              <a:r>
                <a:rPr lang="fr-FR" sz="1400" dirty="0" err="1" smtClean="0"/>
                <a:t>Berlow</a:t>
              </a:r>
              <a:r>
                <a:rPr lang="fr-FR" sz="1400" dirty="0" smtClean="0"/>
                <a:t> </a:t>
              </a:r>
              <a:r>
                <a:rPr lang="fr-FR" sz="1400" dirty="0"/>
                <a:t>et al. 2009, </a:t>
              </a:r>
              <a:r>
                <a:rPr lang="fr-FR" sz="1400" dirty="0" err="1" smtClean="0"/>
                <a:t>Brose</a:t>
              </a:r>
              <a:r>
                <a:rPr lang="fr-FR" sz="1400" dirty="0" smtClean="0"/>
                <a:t> </a:t>
              </a:r>
              <a:r>
                <a:rPr lang="fr-FR" sz="1400" dirty="0"/>
                <a:t>et al.2006)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8939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Ordinary Differential Equations</a:t>
            </a:r>
          </a:p>
          <a:p>
            <a:pPr algn="ctr"/>
            <a:endParaRPr lang="eu-ES" sz="2800" dirty="0"/>
          </a:p>
        </p:txBody>
      </p:sp>
      <p:grpSp>
        <p:nvGrpSpPr>
          <p:cNvPr id="43" name="Grouper 42"/>
          <p:cNvGrpSpPr/>
          <p:nvPr/>
        </p:nvGrpSpPr>
        <p:grpSpPr>
          <a:xfrm flipH="1">
            <a:off x="269875" y="1810751"/>
            <a:ext cx="2883303" cy="4921249"/>
            <a:chOff x="117594" y="977898"/>
            <a:chExt cx="3438406" cy="5816601"/>
          </a:xfrm>
        </p:grpSpPr>
        <p:sp>
          <p:nvSpPr>
            <p:cNvPr id="3" name="Rectangle 2"/>
            <p:cNvSpPr/>
            <p:nvPr/>
          </p:nvSpPr>
          <p:spPr>
            <a:xfrm>
              <a:off x="666750" y="31210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P</a:t>
              </a:r>
              <a:endParaRPr lang="eu-ES" sz="40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666750" y="13430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C</a:t>
              </a:r>
              <a:endParaRPr lang="eu-ES" sz="40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666750" y="49625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N</a:t>
              </a:r>
              <a:endParaRPr lang="eu-ES" sz="4000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95500" y="4962525"/>
              <a:ext cx="1111250" cy="1063625"/>
            </a:xfrm>
            <a:prstGeom prst="rect">
              <a:avLst/>
            </a:prstGeom>
            <a:solidFill>
              <a:schemeClr val="accent6">
                <a:lumMod val="50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D</a:t>
              </a:r>
              <a:endParaRPr lang="eu-ES" sz="4000" dirty="0"/>
            </a:p>
          </p:txBody>
        </p:sp>
        <p:cxnSp>
          <p:nvCxnSpPr>
            <p:cNvPr id="8" name="Connecteur droit avec flèche 7"/>
            <p:cNvCxnSpPr>
              <a:stCxn id="5" idx="0"/>
              <a:endCxn id="3" idx="2"/>
            </p:cNvCxnSpPr>
            <p:nvPr/>
          </p:nvCxnSpPr>
          <p:spPr>
            <a:xfrm flipV="1">
              <a:off x="1222375" y="4184650"/>
              <a:ext cx="0" cy="7778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avec flèche 9"/>
            <p:cNvCxnSpPr>
              <a:stCxn id="3" idx="0"/>
              <a:endCxn id="4" idx="2"/>
            </p:cNvCxnSpPr>
            <p:nvPr/>
          </p:nvCxnSpPr>
          <p:spPr>
            <a:xfrm flipV="1">
              <a:off x="1222375" y="2406650"/>
              <a:ext cx="0" cy="7143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avec flèche 12"/>
            <p:cNvCxnSpPr/>
            <p:nvPr/>
          </p:nvCxnSpPr>
          <p:spPr>
            <a:xfrm flipV="1">
              <a:off x="1019175" y="6010275"/>
              <a:ext cx="0" cy="530226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  <a:alpha val="1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/>
            <p:cNvCxnSpPr/>
            <p:nvPr/>
          </p:nvCxnSpPr>
          <p:spPr>
            <a:xfrm>
              <a:off x="1447800" y="6057903"/>
              <a:ext cx="0" cy="482597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/>
            <p:cNvCxnSpPr/>
            <p:nvPr/>
          </p:nvCxnSpPr>
          <p:spPr>
            <a:xfrm flipH="1" flipV="1">
              <a:off x="117594" y="4647623"/>
              <a:ext cx="1063624" cy="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avec flèche 18"/>
            <p:cNvCxnSpPr/>
            <p:nvPr/>
          </p:nvCxnSpPr>
          <p:spPr>
            <a:xfrm flipH="1" flipV="1">
              <a:off x="117594" y="2936979"/>
              <a:ext cx="1063623" cy="1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/>
            <p:cNvCxnSpPr/>
            <p:nvPr/>
          </p:nvCxnSpPr>
          <p:spPr>
            <a:xfrm>
              <a:off x="2657475" y="6010275"/>
              <a:ext cx="0" cy="784224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/>
            <p:nvPr/>
          </p:nvCxnSpPr>
          <p:spPr>
            <a:xfrm>
              <a:off x="2644775" y="1905000"/>
              <a:ext cx="12700" cy="3063874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/>
            <p:cNvCxnSpPr/>
            <p:nvPr/>
          </p:nvCxnSpPr>
          <p:spPr>
            <a:xfrm flipV="1">
              <a:off x="1778000" y="2778125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eur droit avec flèche 29"/>
            <p:cNvCxnSpPr/>
            <p:nvPr/>
          </p:nvCxnSpPr>
          <p:spPr>
            <a:xfrm flipV="1">
              <a:off x="1778000" y="977898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/>
            <p:cNvCxnSpPr>
              <a:endCxn id="5" idx="1"/>
            </p:cNvCxnSpPr>
            <p:nvPr/>
          </p:nvCxnSpPr>
          <p:spPr>
            <a:xfrm>
              <a:off x="136525" y="5494338"/>
              <a:ext cx="530225" cy="0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avec flèche 33"/>
            <p:cNvCxnSpPr/>
            <p:nvPr/>
          </p:nvCxnSpPr>
          <p:spPr>
            <a:xfrm flipH="1">
              <a:off x="1778000" y="3689351"/>
              <a:ext cx="866775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50000"/>
                </a:scheme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avec flèche 35"/>
            <p:cNvCxnSpPr/>
            <p:nvPr/>
          </p:nvCxnSpPr>
          <p:spPr>
            <a:xfrm flipH="1">
              <a:off x="1803400" y="1905000"/>
              <a:ext cx="841375" cy="1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eur droit avec flèche 37"/>
            <p:cNvCxnSpPr/>
            <p:nvPr/>
          </p:nvCxnSpPr>
          <p:spPr>
            <a:xfrm flipH="1">
              <a:off x="136525" y="2918217"/>
              <a:ext cx="0" cy="260628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/>
            <p:cNvCxnSpPr/>
            <p:nvPr/>
          </p:nvCxnSpPr>
          <p:spPr>
            <a:xfrm flipV="1">
              <a:off x="3206750" y="4610097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6" name="Obje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5898392"/>
              </p:ext>
            </p:extLst>
          </p:nvPr>
        </p:nvGraphicFramePr>
        <p:xfrm>
          <a:off x="3587750" y="2103738"/>
          <a:ext cx="4914059" cy="9828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9" name="Équation" r:id="rId4" imgW="2349500" imgH="469900" progId="Equation.3">
                  <p:embed/>
                </p:oleObj>
              </mc:Choice>
              <mc:Fallback>
                <p:oleObj name="Équation" r:id="rId4" imgW="23495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87750" y="2103738"/>
                        <a:ext cx="4914059" cy="9828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4365625" y="2127733"/>
            <a:ext cx="1127125" cy="95881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2" name="Rectangle 61"/>
          <p:cNvSpPr/>
          <p:nvPr/>
        </p:nvSpPr>
        <p:spPr>
          <a:xfrm>
            <a:off x="6518275" y="2119673"/>
            <a:ext cx="1292225" cy="966875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3" name="Rectangle 62"/>
          <p:cNvSpPr/>
          <p:nvPr/>
        </p:nvSpPr>
        <p:spPr>
          <a:xfrm>
            <a:off x="5692776" y="2119674"/>
            <a:ext cx="641350" cy="958816"/>
          </a:xfrm>
          <a:prstGeom prst="rect">
            <a:avLst/>
          </a:prstGeom>
          <a:noFill/>
          <a:ln w="57150" cmpd="sng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4" name="Rectangle 63"/>
          <p:cNvSpPr/>
          <p:nvPr/>
        </p:nvSpPr>
        <p:spPr>
          <a:xfrm>
            <a:off x="8016876" y="2128182"/>
            <a:ext cx="484934" cy="958816"/>
          </a:xfrm>
          <a:prstGeom prst="rect">
            <a:avLst/>
          </a:prstGeom>
          <a:noFill/>
          <a:ln w="57150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65" name="Connecteur droit avec flèche 64"/>
          <p:cNvCxnSpPr/>
          <p:nvPr/>
        </p:nvCxnSpPr>
        <p:spPr>
          <a:xfrm flipH="1">
            <a:off x="1016990" y="4104829"/>
            <a:ext cx="17000" cy="1092091"/>
          </a:xfrm>
          <a:prstGeom prst="straightConnector1">
            <a:avLst/>
          </a:prstGeom>
          <a:ln w="57150" cmpd="sng">
            <a:solidFill>
              <a:srgbClr val="984807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en arc 28"/>
          <p:cNvCxnSpPr/>
          <p:nvPr/>
        </p:nvCxnSpPr>
        <p:spPr>
          <a:xfrm flipH="1" flipV="1">
            <a:off x="2226755" y="2119674"/>
            <a:ext cx="465924" cy="449951"/>
          </a:xfrm>
          <a:prstGeom prst="curvedConnector4">
            <a:avLst>
              <a:gd name="adj1" fmla="val -49064"/>
              <a:gd name="adj2" fmla="val 217841"/>
            </a:avLst>
          </a:prstGeom>
          <a:ln w="57150" cmpd="sng">
            <a:solidFill>
              <a:srgbClr val="FF0000">
                <a:alpha val="15000"/>
              </a:srgb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er 31"/>
          <p:cNvGrpSpPr/>
          <p:nvPr/>
        </p:nvGrpSpPr>
        <p:grpSpPr>
          <a:xfrm>
            <a:off x="3587750" y="3263638"/>
            <a:ext cx="4036828" cy="1868765"/>
            <a:chOff x="5164666" y="3175005"/>
            <a:chExt cx="4036828" cy="1868765"/>
          </a:xfrm>
        </p:grpSpPr>
        <p:grpSp>
          <p:nvGrpSpPr>
            <p:cNvPr id="33" name="Grouper 32"/>
            <p:cNvGrpSpPr/>
            <p:nvPr/>
          </p:nvGrpSpPr>
          <p:grpSpPr>
            <a:xfrm>
              <a:off x="5164666" y="3175005"/>
              <a:ext cx="3749062" cy="1868765"/>
              <a:chOff x="5164666" y="3175005"/>
              <a:chExt cx="3749062" cy="1868765"/>
            </a:xfrm>
          </p:grpSpPr>
          <p:sp>
            <p:nvSpPr>
              <p:cNvPr id="37" name="Rectangle 36"/>
              <p:cNvSpPr/>
              <p:nvPr/>
            </p:nvSpPr>
            <p:spPr>
              <a:xfrm>
                <a:off x="5164666" y="3175005"/>
                <a:ext cx="3749062" cy="186876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39" name="Image 3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467770" y="3621310"/>
                <a:ext cx="1284111" cy="355600"/>
              </a:xfrm>
              <a:prstGeom prst="rect">
                <a:avLst/>
              </a:prstGeom>
            </p:spPr>
          </p:pic>
          <p:pic>
            <p:nvPicPr>
              <p:cNvPr id="40" name="Image 39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43348" y="4003673"/>
                <a:ext cx="1575558" cy="404535"/>
              </a:xfrm>
              <a:prstGeom prst="rect">
                <a:avLst/>
              </a:prstGeom>
            </p:spPr>
          </p:pic>
          <p:pic>
            <p:nvPicPr>
              <p:cNvPr id="41" name="Image 40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475740" y="4441008"/>
                <a:ext cx="1508736" cy="471480"/>
              </a:xfrm>
              <a:prstGeom prst="rect">
                <a:avLst/>
              </a:prstGeom>
            </p:spPr>
          </p:pic>
          <p:sp>
            <p:nvSpPr>
              <p:cNvPr id="44" name="ZoneTexte 43"/>
              <p:cNvSpPr txBox="1"/>
              <p:nvPr/>
            </p:nvSpPr>
            <p:spPr>
              <a:xfrm>
                <a:off x="5401733" y="3217338"/>
                <a:ext cx="208257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2400" dirty="0" smtClean="0"/>
                  <a:t>Biological rates</a:t>
                </a:r>
                <a:endParaRPr lang="eu-ES" sz="2400" dirty="0"/>
              </a:p>
            </p:txBody>
          </p:sp>
        </p:grpSp>
        <p:sp>
          <p:nvSpPr>
            <p:cNvPr id="35" name="Rectangle 34"/>
            <p:cNvSpPr/>
            <p:nvPr/>
          </p:nvSpPr>
          <p:spPr>
            <a:xfrm>
              <a:off x="7184844" y="4240385"/>
              <a:ext cx="201665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sz="1400" dirty="0" smtClean="0"/>
                <a:t>(</a:t>
              </a:r>
              <a:r>
                <a:rPr lang="fr-FR" sz="1400" dirty="0" err="1" smtClean="0"/>
                <a:t>Berlow</a:t>
              </a:r>
              <a:r>
                <a:rPr lang="fr-FR" sz="1400" dirty="0" smtClean="0"/>
                <a:t> </a:t>
              </a:r>
              <a:r>
                <a:rPr lang="fr-FR" sz="1400" dirty="0"/>
                <a:t>et al. 2009, </a:t>
              </a:r>
              <a:r>
                <a:rPr lang="fr-FR" sz="1400" dirty="0" err="1" smtClean="0"/>
                <a:t>Brose</a:t>
              </a:r>
              <a:r>
                <a:rPr lang="fr-FR" sz="1400" dirty="0" smtClean="0"/>
                <a:t> </a:t>
              </a:r>
              <a:r>
                <a:rPr lang="fr-FR" sz="1400" dirty="0"/>
                <a:t>et al.2006)</a:t>
              </a:r>
            </a:p>
          </p:txBody>
        </p:sp>
      </p:grpSp>
      <p:sp>
        <p:nvSpPr>
          <p:cNvPr id="48" name="Rectangle 47"/>
          <p:cNvSpPr/>
          <p:nvPr/>
        </p:nvSpPr>
        <p:spPr>
          <a:xfrm>
            <a:off x="3587750" y="5354284"/>
            <a:ext cx="5175250" cy="13777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49" name="Obje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819401"/>
              </p:ext>
            </p:extLst>
          </p:nvPr>
        </p:nvGraphicFramePr>
        <p:xfrm>
          <a:off x="3763385" y="5866298"/>
          <a:ext cx="1334390" cy="4709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0" name="Équation" r:id="rId9" imgW="647700" imgH="228600" progId="Equation.3">
                  <p:embed/>
                </p:oleObj>
              </mc:Choice>
              <mc:Fallback>
                <p:oleObj name="Équation" r:id="rId9" imgW="647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763385" y="5866298"/>
                        <a:ext cx="1334390" cy="4709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" name="ZoneTexte 49"/>
          <p:cNvSpPr txBox="1"/>
          <p:nvPr/>
        </p:nvSpPr>
        <p:spPr>
          <a:xfrm>
            <a:off x="3763385" y="5290015"/>
            <a:ext cx="2823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Functional responses</a:t>
            </a:r>
            <a:endParaRPr lang="eu-ES" sz="2400" dirty="0"/>
          </a:p>
        </p:txBody>
      </p:sp>
      <p:graphicFrame>
        <p:nvGraphicFramePr>
          <p:cNvPr id="51" name="Objet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8677532"/>
              </p:ext>
            </p:extLst>
          </p:nvPr>
        </p:nvGraphicFramePr>
        <p:xfrm>
          <a:off x="6511085" y="5487591"/>
          <a:ext cx="2167683" cy="12126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1" name="Équation" r:id="rId11" imgW="1066800" imgH="596900" progId="Equation.3">
                  <p:embed/>
                </p:oleObj>
              </mc:Choice>
              <mc:Fallback>
                <p:oleObj name="Équation" r:id="rId11" imgW="1066800" imgH="596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11085" y="5487591"/>
                        <a:ext cx="2167683" cy="121265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ZoneTexte 6"/>
          <p:cNvSpPr txBox="1"/>
          <p:nvPr/>
        </p:nvSpPr>
        <p:spPr>
          <a:xfrm>
            <a:off x="5623803" y="5865508"/>
            <a:ext cx="38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or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1390630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Ordinary Differential Equations</a:t>
            </a:r>
          </a:p>
          <a:p>
            <a:pPr algn="ctr"/>
            <a:endParaRPr lang="eu-ES" sz="2800" dirty="0"/>
          </a:p>
        </p:txBody>
      </p:sp>
      <p:graphicFrame>
        <p:nvGraphicFramePr>
          <p:cNvPr id="47" name="Obje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5205222"/>
              </p:ext>
            </p:extLst>
          </p:nvPr>
        </p:nvGraphicFramePr>
        <p:xfrm>
          <a:off x="3433763" y="3705225"/>
          <a:ext cx="5237162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53" name="Équation" r:id="rId4" imgW="2501900" imgH="469900" progId="Equation.3">
                  <p:embed/>
                </p:oleObj>
              </mc:Choice>
              <mc:Fallback>
                <p:oleObj name="Équation" r:id="rId4" imgW="25019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33763" y="3705225"/>
                        <a:ext cx="5237162" cy="984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9" name="Grouper 58"/>
          <p:cNvGrpSpPr/>
          <p:nvPr/>
        </p:nvGrpSpPr>
        <p:grpSpPr>
          <a:xfrm flipH="1">
            <a:off x="269875" y="1810751"/>
            <a:ext cx="2883303" cy="4921249"/>
            <a:chOff x="117594" y="977898"/>
            <a:chExt cx="3438406" cy="5816601"/>
          </a:xfrm>
        </p:grpSpPr>
        <p:sp>
          <p:nvSpPr>
            <p:cNvPr id="60" name="Rectangle 59"/>
            <p:cNvSpPr/>
            <p:nvPr/>
          </p:nvSpPr>
          <p:spPr>
            <a:xfrm>
              <a:off x="666750" y="3121025"/>
              <a:ext cx="1111250" cy="1063625"/>
            </a:xfrm>
            <a:prstGeom prst="rect">
              <a:avLst/>
            </a:prstGeom>
            <a:solidFill>
              <a:srgbClr val="00A800">
                <a:alpha val="1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P</a:t>
              </a:r>
              <a:endParaRPr lang="eu-ES" sz="4000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66750" y="13430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C</a:t>
              </a:r>
              <a:endParaRPr lang="eu-ES" sz="4000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666750" y="49625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N</a:t>
              </a:r>
              <a:endParaRPr lang="eu-ES" sz="4000" dirty="0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095500" y="4962525"/>
              <a:ext cx="1111250" cy="1063625"/>
            </a:xfrm>
            <a:prstGeom prst="rect">
              <a:avLst/>
            </a:prstGeom>
            <a:solidFill>
              <a:schemeClr val="accent6">
                <a:lumMod val="50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D</a:t>
              </a:r>
              <a:endParaRPr lang="eu-ES" sz="4000" dirty="0"/>
            </a:p>
          </p:txBody>
        </p:sp>
        <p:cxnSp>
          <p:nvCxnSpPr>
            <p:cNvPr id="64" name="Connecteur droit avec flèche 63"/>
            <p:cNvCxnSpPr>
              <a:stCxn id="62" idx="0"/>
              <a:endCxn id="60" idx="2"/>
            </p:cNvCxnSpPr>
            <p:nvPr/>
          </p:nvCxnSpPr>
          <p:spPr>
            <a:xfrm flipV="1">
              <a:off x="1222375" y="4184650"/>
              <a:ext cx="0" cy="777875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eur droit avec flèche 64"/>
            <p:cNvCxnSpPr>
              <a:stCxn id="60" idx="0"/>
              <a:endCxn id="61" idx="2"/>
            </p:cNvCxnSpPr>
            <p:nvPr/>
          </p:nvCxnSpPr>
          <p:spPr>
            <a:xfrm flipV="1">
              <a:off x="1222375" y="2406650"/>
              <a:ext cx="0" cy="7143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cteur droit avec flèche 65"/>
            <p:cNvCxnSpPr/>
            <p:nvPr/>
          </p:nvCxnSpPr>
          <p:spPr>
            <a:xfrm flipV="1">
              <a:off x="1019175" y="6010275"/>
              <a:ext cx="0" cy="530226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  <a:alpha val="1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avec flèche 66"/>
            <p:cNvCxnSpPr/>
            <p:nvPr/>
          </p:nvCxnSpPr>
          <p:spPr>
            <a:xfrm>
              <a:off x="1447800" y="6057903"/>
              <a:ext cx="0" cy="482597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cteur droit avec flèche 67"/>
            <p:cNvCxnSpPr/>
            <p:nvPr/>
          </p:nvCxnSpPr>
          <p:spPr>
            <a:xfrm flipH="1" flipV="1">
              <a:off x="117594" y="4647623"/>
              <a:ext cx="1063624" cy="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cteur droit avec flèche 68"/>
            <p:cNvCxnSpPr/>
            <p:nvPr/>
          </p:nvCxnSpPr>
          <p:spPr>
            <a:xfrm flipH="1" flipV="1">
              <a:off x="117594" y="2936979"/>
              <a:ext cx="1063623" cy="1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cteur droit avec flèche 69"/>
            <p:cNvCxnSpPr/>
            <p:nvPr/>
          </p:nvCxnSpPr>
          <p:spPr>
            <a:xfrm>
              <a:off x="2657475" y="6010275"/>
              <a:ext cx="0" cy="784224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avec flèche 70"/>
            <p:cNvCxnSpPr/>
            <p:nvPr/>
          </p:nvCxnSpPr>
          <p:spPr>
            <a:xfrm>
              <a:off x="2644775" y="1905000"/>
              <a:ext cx="12700" cy="3063874"/>
            </a:xfrm>
            <a:prstGeom prst="straightConnector1">
              <a:avLst/>
            </a:prstGeom>
            <a:ln w="57150" cmpd="sng">
              <a:solidFill>
                <a:srgbClr val="98480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/>
            <p:cNvCxnSpPr/>
            <p:nvPr/>
          </p:nvCxnSpPr>
          <p:spPr>
            <a:xfrm flipV="1">
              <a:off x="1778000" y="2778125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cteur droit avec flèche 72"/>
            <p:cNvCxnSpPr/>
            <p:nvPr/>
          </p:nvCxnSpPr>
          <p:spPr>
            <a:xfrm flipV="1">
              <a:off x="1778000" y="977898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cteur droit avec flèche 73"/>
            <p:cNvCxnSpPr>
              <a:endCxn id="62" idx="1"/>
            </p:cNvCxnSpPr>
            <p:nvPr/>
          </p:nvCxnSpPr>
          <p:spPr>
            <a:xfrm>
              <a:off x="136525" y="5494338"/>
              <a:ext cx="530225" cy="0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cteur droit avec flèche 74"/>
            <p:cNvCxnSpPr/>
            <p:nvPr/>
          </p:nvCxnSpPr>
          <p:spPr>
            <a:xfrm flipH="1">
              <a:off x="1778000" y="3689351"/>
              <a:ext cx="866775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50000"/>
                  <a:alpha val="15000"/>
                </a:scheme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cteur droit avec flèche 75"/>
            <p:cNvCxnSpPr/>
            <p:nvPr/>
          </p:nvCxnSpPr>
          <p:spPr>
            <a:xfrm flipH="1">
              <a:off x="1803400" y="1905000"/>
              <a:ext cx="841375" cy="1"/>
            </a:xfrm>
            <a:prstGeom prst="straightConnector1">
              <a:avLst/>
            </a:prstGeom>
            <a:ln w="57150" cmpd="sng">
              <a:solidFill>
                <a:srgbClr val="984807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cteur droit avec flèche 76"/>
            <p:cNvCxnSpPr/>
            <p:nvPr/>
          </p:nvCxnSpPr>
          <p:spPr>
            <a:xfrm flipH="1">
              <a:off x="136525" y="2918217"/>
              <a:ext cx="0" cy="260628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cteur droit avec flèche 77"/>
            <p:cNvCxnSpPr/>
            <p:nvPr/>
          </p:nvCxnSpPr>
          <p:spPr>
            <a:xfrm flipV="1">
              <a:off x="3206750" y="4610097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Connecteur en arc 78"/>
          <p:cNvCxnSpPr/>
          <p:nvPr/>
        </p:nvCxnSpPr>
        <p:spPr>
          <a:xfrm flipH="1" flipV="1">
            <a:off x="2226755" y="2119674"/>
            <a:ext cx="465924" cy="449951"/>
          </a:xfrm>
          <a:prstGeom prst="curvedConnector4">
            <a:avLst>
              <a:gd name="adj1" fmla="val -49064"/>
              <a:gd name="adj2" fmla="val 217841"/>
            </a:avLst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4318000" y="3730099"/>
            <a:ext cx="1327151" cy="95881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81" name="Rectangle 80"/>
          <p:cNvSpPr/>
          <p:nvPr/>
        </p:nvSpPr>
        <p:spPr>
          <a:xfrm>
            <a:off x="5835651" y="3730099"/>
            <a:ext cx="641350" cy="958816"/>
          </a:xfrm>
          <a:prstGeom prst="rect">
            <a:avLst/>
          </a:prstGeom>
          <a:noFill/>
          <a:ln w="57150" cmpd="sng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82" name="Rectangle 81"/>
          <p:cNvSpPr/>
          <p:nvPr/>
        </p:nvSpPr>
        <p:spPr>
          <a:xfrm>
            <a:off x="8159210" y="3730099"/>
            <a:ext cx="484934" cy="958816"/>
          </a:xfrm>
          <a:prstGeom prst="rect">
            <a:avLst/>
          </a:prstGeom>
          <a:noFill/>
          <a:ln w="57150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83" name="Rectangle 82"/>
          <p:cNvSpPr/>
          <p:nvPr/>
        </p:nvSpPr>
        <p:spPr>
          <a:xfrm>
            <a:off x="6692902" y="3730099"/>
            <a:ext cx="1196974" cy="95881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1849547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Ordinary Differential Equations</a:t>
            </a:r>
          </a:p>
          <a:p>
            <a:pPr algn="ctr"/>
            <a:endParaRPr lang="eu-ES" sz="2800" dirty="0"/>
          </a:p>
        </p:txBody>
      </p:sp>
      <p:graphicFrame>
        <p:nvGraphicFramePr>
          <p:cNvPr id="44" name="Obje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0085163"/>
              </p:ext>
            </p:extLst>
          </p:nvPr>
        </p:nvGraphicFramePr>
        <p:xfrm>
          <a:off x="3460210" y="5130577"/>
          <a:ext cx="5683789" cy="9524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7" name="Équation" r:id="rId4" imgW="3111500" imgH="520700" progId="Equation.3">
                  <p:embed/>
                </p:oleObj>
              </mc:Choice>
              <mc:Fallback>
                <p:oleObj name="Équation" r:id="rId4" imgW="31115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60210" y="5130577"/>
                        <a:ext cx="5683789" cy="9524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0" name="Grouper 79"/>
          <p:cNvGrpSpPr/>
          <p:nvPr/>
        </p:nvGrpSpPr>
        <p:grpSpPr>
          <a:xfrm flipH="1">
            <a:off x="269875" y="1810751"/>
            <a:ext cx="2883303" cy="4921249"/>
            <a:chOff x="117594" y="977898"/>
            <a:chExt cx="3438406" cy="5816601"/>
          </a:xfrm>
        </p:grpSpPr>
        <p:sp>
          <p:nvSpPr>
            <p:cNvPr id="81" name="Rectangle 80"/>
            <p:cNvSpPr/>
            <p:nvPr/>
          </p:nvSpPr>
          <p:spPr>
            <a:xfrm>
              <a:off x="666750" y="3121025"/>
              <a:ext cx="1111250" cy="1063625"/>
            </a:xfrm>
            <a:prstGeom prst="rect">
              <a:avLst/>
            </a:prstGeom>
            <a:solidFill>
              <a:srgbClr val="00A800">
                <a:alpha val="1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P</a:t>
              </a:r>
              <a:endParaRPr lang="eu-ES" sz="4000" dirty="0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666750" y="1343025"/>
              <a:ext cx="1111250" cy="1063625"/>
            </a:xfrm>
            <a:prstGeom prst="rect">
              <a:avLst/>
            </a:prstGeom>
            <a:solidFill>
              <a:srgbClr val="00A800">
                <a:alpha val="1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C</a:t>
              </a:r>
              <a:endParaRPr lang="eu-ES" sz="4000" dirty="0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666750" y="4962525"/>
              <a:ext cx="1111250" cy="1063625"/>
            </a:xfrm>
            <a:prstGeom prst="rect">
              <a:avLst/>
            </a:prstGeom>
            <a:solidFill>
              <a:srgbClr val="00A800">
                <a:alpha val="2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N</a:t>
              </a:r>
              <a:endParaRPr lang="eu-ES" sz="4000" dirty="0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095500" y="4962525"/>
              <a:ext cx="1111250" cy="1063625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D</a:t>
              </a:r>
              <a:endParaRPr lang="eu-ES" sz="4000" dirty="0"/>
            </a:p>
          </p:txBody>
        </p:sp>
        <p:cxnSp>
          <p:nvCxnSpPr>
            <p:cNvPr id="85" name="Connecteur droit avec flèche 84"/>
            <p:cNvCxnSpPr>
              <a:stCxn id="83" idx="0"/>
              <a:endCxn id="81" idx="2"/>
            </p:cNvCxnSpPr>
            <p:nvPr/>
          </p:nvCxnSpPr>
          <p:spPr>
            <a:xfrm flipV="1">
              <a:off x="1222375" y="4184650"/>
              <a:ext cx="0" cy="777875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cteur droit avec flèche 85"/>
            <p:cNvCxnSpPr>
              <a:stCxn id="81" idx="0"/>
              <a:endCxn id="82" idx="2"/>
            </p:cNvCxnSpPr>
            <p:nvPr/>
          </p:nvCxnSpPr>
          <p:spPr>
            <a:xfrm flipV="1">
              <a:off x="1222375" y="2406650"/>
              <a:ext cx="0" cy="714375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cteur droit avec flèche 86"/>
            <p:cNvCxnSpPr/>
            <p:nvPr/>
          </p:nvCxnSpPr>
          <p:spPr>
            <a:xfrm flipV="1">
              <a:off x="1019175" y="6010275"/>
              <a:ext cx="0" cy="530226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  <a:alpha val="1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cteur droit avec flèche 87"/>
            <p:cNvCxnSpPr/>
            <p:nvPr/>
          </p:nvCxnSpPr>
          <p:spPr>
            <a:xfrm>
              <a:off x="1447800" y="6057903"/>
              <a:ext cx="0" cy="482597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cteur droit avec flèche 88"/>
            <p:cNvCxnSpPr/>
            <p:nvPr/>
          </p:nvCxnSpPr>
          <p:spPr>
            <a:xfrm flipH="1" flipV="1">
              <a:off x="117594" y="4647623"/>
              <a:ext cx="1063624" cy="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cteur droit avec flèche 89"/>
            <p:cNvCxnSpPr/>
            <p:nvPr/>
          </p:nvCxnSpPr>
          <p:spPr>
            <a:xfrm flipH="1" flipV="1">
              <a:off x="117594" y="2936979"/>
              <a:ext cx="1063623" cy="1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cteur droit avec flèche 90"/>
            <p:cNvCxnSpPr/>
            <p:nvPr/>
          </p:nvCxnSpPr>
          <p:spPr>
            <a:xfrm>
              <a:off x="2657475" y="6010275"/>
              <a:ext cx="0" cy="784224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cteur droit avec flèche 91"/>
            <p:cNvCxnSpPr/>
            <p:nvPr/>
          </p:nvCxnSpPr>
          <p:spPr>
            <a:xfrm>
              <a:off x="2644775" y="1905000"/>
              <a:ext cx="12700" cy="3063874"/>
            </a:xfrm>
            <a:prstGeom prst="straightConnector1">
              <a:avLst/>
            </a:prstGeom>
            <a:ln w="57150" cmpd="sng">
              <a:solidFill>
                <a:srgbClr val="98480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cteur droit avec flèche 92"/>
            <p:cNvCxnSpPr/>
            <p:nvPr/>
          </p:nvCxnSpPr>
          <p:spPr>
            <a:xfrm flipV="1">
              <a:off x="1778000" y="2778125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eur droit avec flèche 93"/>
            <p:cNvCxnSpPr/>
            <p:nvPr/>
          </p:nvCxnSpPr>
          <p:spPr>
            <a:xfrm flipV="1">
              <a:off x="1778000" y="977898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cteur droit avec flèche 94"/>
            <p:cNvCxnSpPr>
              <a:endCxn id="83" idx="1"/>
            </p:cNvCxnSpPr>
            <p:nvPr/>
          </p:nvCxnSpPr>
          <p:spPr>
            <a:xfrm>
              <a:off x="136525" y="5494338"/>
              <a:ext cx="530225" cy="0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cteur droit avec flèche 95"/>
            <p:cNvCxnSpPr/>
            <p:nvPr/>
          </p:nvCxnSpPr>
          <p:spPr>
            <a:xfrm flipH="1">
              <a:off x="1778000" y="3689351"/>
              <a:ext cx="866775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50000"/>
                </a:scheme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cteur droit avec flèche 96"/>
            <p:cNvCxnSpPr/>
            <p:nvPr/>
          </p:nvCxnSpPr>
          <p:spPr>
            <a:xfrm flipH="1">
              <a:off x="1803400" y="1905000"/>
              <a:ext cx="841375" cy="1"/>
            </a:xfrm>
            <a:prstGeom prst="straightConnector1">
              <a:avLst/>
            </a:prstGeom>
            <a:ln w="57150" cmpd="sng">
              <a:solidFill>
                <a:srgbClr val="984807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cteur droit avec flèche 97"/>
            <p:cNvCxnSpPr/>
            <p:nvPr/>
          </p:nvCxnSpPr>
          <p:spPr>
            <a:xfrm flipH="1">
              <a:off x="136525" y="2918217"/>
              <a:ext cx="0" cy="2606282"/>
            </a:xfrm>
            <a:prstGeom prst="straightConnector1">
              <a:avLst/>
            </a:prstGeom>
            <a:ln w="57150" cmpd="sng">
              <a:solidFill>
                <a:srgbClr val="00A800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cteur droit avec flèche 98"/>
            <p:cNvCxnSpPr/>
            <p:nvPr/>
          </p:nvCxnSpPr>
          <p:spPr>
            <a:xfrm flipV="1">
              <a:off x="3206750" y="4610097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0" name="Connecteur en arc 99"/>
          <p:cNvCxnSpPr/>
          <p:nvPr/>
        </p:nvCxnSpPr>
        <p:spPr>
          <a:xfrm flipH="1" flipV="1">
            <a:off x="2226755" y="2119674"/>
            <a:ext cx="465924" cy="449951"/>
          </a:xfrm>
          <a:prstGeom prst="curvedConnector4">
            <a:avLst>
              <a:gd name="adj1" fmla="val -49064"/>
              <a:gd name="adj2" fmla="val 217841"/>
            </a:avLst>
          </a:prstGeom>
          <a:ln w="57150" cmpd="sng">
            <a:solidFill>
              <a:srgbClr val="FF0000">
                <a:alpha val="15000"/>
              </a:srgb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7316994" y="5123108"/>
            <a:ext cx="1207882" cy="95881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102" name="Rectangle 101"/>
          <p:cNvSpPr/>
          <p:nvPr/>
        </p:nvSpPr>
        <p:spPr>
          <a:xfrm>
            <a:off x="4168776" y="5124215"/>
            <a:ext cx="2943224" cy="958816"/>
          </a:xfrm>
          <a:prstGeom prst="rect">
            <a:avLst/>
          </a:prstGeom>
          <a:noFill/>
          <a:ln w="57150" cmpd="sng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103" name="Rectangle 102"/>
          <p:cNvSpPr/>
          <p:nvPr/>
        </p:nvSpPr>
        <p:spPr>
          <a:xfrm>
            <a:off x="8659066" y="5130577"/>
            <a:ext cx="484934" cy="958816"/>
          </a:xfrm>
          <a:prstGeom prst="rect">
            <a:avLst/>
          </a:prstGeom>
          <a:noFill/>
          <a:ln w="57150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929015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r>
              <a:rPr lang="eu-ES" sz="2800" dirty="0" smtClean="0"/>
              <a:t>	Principle of assembly models </a:t>
            </a:r>
          </a:p>
          <a:p>
            <a:pPr algn="ctr"/>
            <a:endParaRPr lang="eu-ES" sz="2800" dirty="0"/>
          </a:p>
        </p:txBody>
      </p:sp>
      <p:grpSp>
        <p:nvGrpSpPr>
          <p:cNvPr id="53" name="Grouper 52"/>
          <p:cNvGrpSpPr/>
          <p:nvPr/>
        </p:nvGrpSpPr>
        <p:grpSpPr>
          <a:xfrm>
            <a:off x="722755" y="862493"/>
            <a:ext cx="7439188" cy="2683698"/>
            <a:chOff x="578989" y="1413527"/>
            <a:chExt cx="7439188" cy="2683698"/>
          </a:xfrm>
        </p:grpSpPr>
        <p:grpSp>
          <p:nvGrpSpPr>
            <p:cNvPr id="48" name="Grouper 47"/>
            <p:cNvGrpSpPr/>
            <p:nvPr/>
          </p:nvGrpSpPr>
          <p:grpSpPr>
            <a:xfrm>
              <a:off x="578989" y="2178048"/>
              <a:ext cx="7418302" cy="1919177"/>
              <a:chOff x="730837" y="2832539"/>
              <a:chExt cx="5993384" cy="1919177"/>
            </a:xfrm>
          </p:grpSpPr>
          <p:grpSp>
            <p:nvGrpSpPr>
              <p:cNvPr id="5" name="Grouper 4"/>
              <p:cNvGrpSpPr/>
              <p:nvPr/>
            </p:nvGrpSpPr>
            <p:grpSpPr>
              <a:xfrm>
                <a:off x="730837" y="2832539"/>
                <a:ext cx="3272495" cy="1919177"/>
                <a:chOff x="283505" y="2008567"/>
                <a:chExt cx="3272495" cy="1919177"/>
              </a:xfrm>
            </p:grpSpPr>
            <p:sp>
              <p:nvSpPr>
                <p:cNvPr id="33" name="Ellipse 32"/>
                <p:cNvSpPr/>
                <p:nvPr/>
              </p:nvSpPr>
              <p:spPr>
                <a:xfrm>
                  <a:off x="283505" y="2008567"/>
                  <a:ext cx="3272495" cy="1919177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4" name="Ellipse 33"/>
                <p:cNvSpPr/>
                <p:nvPr/>
              </p:nvSpPr>
              <p:spPr>
                <a:xfrm>
                  <a:off x="904746" y="2507418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5" name="Ellipse 34"/>
                <p:cNvSpPr/>
                <p:nvPr/>
              </p:nvSpPr>
              <p:spPr>
                <a:xfrm>
                  <a:off x="1667729" y="2841689"/>
                  <a:ext cx="288644" cy="298278"/>
                </a:xfrm>
                <a:prstGeom prst="ellipse">
                  <a:avLst/>
                </a:prstGeom>
                <a:solidFill>
                  <a:srgbClr val="660066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6" name="Ellipse 35"/>
                <p:cNvSpPr/>
                <p:nvPr/>
              </p:nvSpPr>
              <p:spPr>
                <a:xfrm>
                  <a:off x="2513230" y="2841689"/>
                  <a:ext cx="288644" cy="298278"/>
                </a:xfrm>
                <a:prstGeom prst="ellipse">
                  <a:avLst/>
                </a:prstGeom>
                <a:solidFill>
                  <a:srgbClr val="00009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7" name="Ellipse 36"/>
                <p:cNvSpPr/>
                <p:nvPr/>
              </p:nvSpPr>
              <p:spPr>
                <a:xfrm>
                  <a:off x="3100032" y="3000611"/>
                  <a:ext cx="288644" cy="298278"/>
                </a:xfrm>
                <a:prstGeom prst="ellipse">
                  <a:avLst/>
                </a:prstGeom>
                <a:solidFill>
                  <a:srgbClr val="F7C332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8" name="Ellipse 37"/>
                <p:cNvSpPr/>
                <p:nvPr/>
              </p:nvSpPr>
              <p:spPr>
                <a:xfrm>
                  <a:off x="491725" y="2702333"/>
                  <a:ext cx="288644" cy="298278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9" name="Ellipse 38"/>
                <p:cNvSpPr/>
                <p:nvPr/>
              </p:nvSpPr>
              <p:spPr>
                <a:xfrm>
                  <a:off x="2331320" y="3285995"/>
                  <a:ext cx="288644" cy="298278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0" name="Ellipse 39"/>
                <p:cNvSpPr/>
                <p:nvPr/>
              </p:nvSpPr>
              <p:spPr>
                <a:xfrm>
                  <a:off x="1738067" y="3435134"/>
                  <a:ext cx="288644" cy="298278"/>
                </a:xfrm>
                <a:prstGeom prst="ellipse">
                  <a:avLst/>
                </a:prstGeom>
                <a:solidFill>
                  <a:srgbClr val="8CD31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1" name="Ellipse 40"/>
                <p:cNvSpPr/>
                <p:nvPr/>
              </p:nvSpPr>
              <p:spPr>
                <a:xfrm>
                  <a:off x="1121869" y="2851472"/>
                  <a:ext cx="288644" cy="298278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2" name="Ellipse 41"/>
                <p:cNvSpPr/>
                <p:nvPr/>
              </p:nvSpPr>
              <p:spPr>
                <a:xfrm>
                  <a:off x="1075436" y="3444767"/>
                  <a:ext cx="288644" cy="298278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3" name="Ellipse 42"/>
                <p:cNvSpPr/>
                <p:nvPr/>
              </p:nvSpPr>
              <p:spPr>
                <a:xfrm>
                  <a:off x="2955710" y="2472283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4" name="Ellipse 43"/>
                <p:cNvSpPr/>
                <p:nvPr/>
              </p:nvSpPr>
              <p:spPr>
                <a:xfrm>
                  <a:off x="2283260" y="2397894"/>
                  <a:ext cx="288644" cy="298278"/>
                </a:xfrm>
                <a:prstGeom prst="ellipse">
                  <a:avLst/>
                </a:prstGeom>
                <a:solidFill>
                  <a:srgbClr val="8677F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5" name="Ellipse 44"/>
                <p:cNvSpPr/>
                <p:nvPr/>
              </p:nvSpPr>
              <p:spPr>
                <a:xfrm>
                  <a:off x="1545977" y="2209444"/>
                  <a:ext cx="288644" cy="298278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</p:grpSp>
          <p:sp>
            <p:nvSpPr>
              <p:cNvPr id="7" name="Ellipse 6"/>
              <p:cNvSpPr/>
              <p:nvPr/>
            </p:nvSpPr>
            <p:spPr>
              <a:xfrm>
                <a:off x="5756788" y="2964717"/>
                <a:ext cx="967433" cy="1329901"/>
              </a:xfrm>
              <a:prstGeom prst="ellipse">
                <a:avLst/>
              </a:prstGeom>
              <a:solidFill>
                <a:srgbClr val="00A8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0" name="Forme libre 9"/>
              <p:cNvSpPr/>
              <p:nvPr/>
            </p:nvSpPr>
            <p:spPr>
              <a:xfrm>
                <a:off x="4003332" y="3579154"/>
                <a:ext cx="1753456" cy="173014"/>
              </a:xfrm>
              <a:custGeom>
                <a:avLst/>
                <a:gdLst>
                  <a:gd name="connsiteX0" fmla="*/ 0 w 1082261"/>
                  <a:gd name="connsiteY0" fmla="*/ 173014 h 173014"/>
                  <a:gd name="connsiteX1" fmla="*/ 320261 w 1082261"/>
                  <a:gd name="connsiteY1" fmla="*/ 51536 h 173014"/>
                  <a:gd name="connsiteX2" fmla="*/ 773044 w 1082261"/>
                  <a:gd name="connsiteY2" fmla="*/ 7362 h 173014"/>
                  <a:gd name="connsiteX3" fmla="*/ 1082261 w 1082261"/>
                  <a:gd name="connsiteY3" fmla="*/ 7362 h 173014"/>
                  <a:gd name="connsiteX4" fmla="*/ 1082261 w 1082261"/>
                  <a:gd name="connsiteY4" fmla="*/ 7362 h 173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261" h="173014">
                    <a:moveTo>
                      <a:pt x="0" y="173014"/>
                    </a:moveTo>
                    <a:cubicBezTo>
                      <a:pt x="95710" y="126079"/>
                      <a:pt x="191420" y="79145"/>
                      <a:pt x="320261" y="51536"/>
                    </a:cubicBezTo>
                    <a:cubicBezTo>
                      <a:pt x="449102" y="23927"/>
                      <a:pt x="646044" y="14724"/>
                      <a:pt x="773044" y="7362"/>
                    </a:cubicBezTo>
                    <a:cubicBezTo>
                      <a:pt x="900044" y="0"/>
                      <a:pt x="1082261" y="7362"/>
                      <a:pt x="1082261" y="7362"/>
                    </a:cubicBezTo>
                    <a:lnTo>
                      <a:pt x="1082261" y="7362"/>
                    </a:lnTo>
                  </a:path>
                </a:pathLst>
              </a:cu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3" name="Ellipse 12"/>
              <p:cNvSpPr/>
              <p:nvPr/>
            </p:nvSpPr>
            <p:spPr>
              <a:xfrm>
                <a:off x="4834295" y="3072727"/>
                <a:ext cx="288644" cy="298278"/>
              </a:xfrm>
              <a:prstGeom prst="ellipse">
                <a:avLst/>
              </a:prstGeom>
              <a:solidFill>
                <a:srgbClr val="F7C33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7" name="Ellipse 16"/>
              <p:cNvSpPr/>
              <p:nvPr/>
            </p:nvSpPr>
            <p:spPr>
              <a:xfrm>
                <a:off x="5260035" y="3067634"/>
                <a:ext cx="288644" cy="298278"/>
              </a:xfrm>
              <a:prstGeom prst="ellipse">
                <a:avLst/>
              </a:prstGeom>
              <a:solidFill>
                <a:srgbClr val="66006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8" name="Ellipse 17"/>
              <p:cNvSpPr/>
              <p:nvPr/>
            </p:nvSpPr>
            <p:spPr>
              <a:xfrm>
                <a:off x="4433746" y="3143713"/>
                <a:ext cx="288644" cy="298278"/>
              </a:xfrm>
              <a:prstGeom prst="ellipse">
                <a:avLst/>
              </a:prstGeom>
              <a:solidFill>
                <a:srgbClr val="8CD31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21" name="ZoneTexte 20"/>
              <p:cNvSpPr txBox="1"/>
              <p:nvPr/>
            </p:nvSpPr>
            <p:spPr>
              <a:xfrm rot="20207800">
                <a:off x="3950630" y="3207702"/>
                <a:ext cx="40064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…</a:t>
                </a:r>
                <a:endParaRPr lang="fr-FR" dirty="0"/>
              </a:p>
            </p:txBody>
          </p:sp>
        </p:grpSp>
        <p:sp>
          <p:nvSpPr>
            <p:cNvPr id="49" name="ZoneTexte 48"/>
            <p:cNvSpPr txBox="1"/>
            <p:nvPr/>
          </p:nvSpPr>
          <p:spPr>
            <a:xfrm>
              <a:off x="1115626" y="1548526"/>
              <a:ext cx="28082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regional species pool</a:t>
              </a:r>
              <a:endParaRPr lang="eu-ES" sz="2400" dirty="0"/>
            </a:p>
          </p:txBody>
        </p:sp>
        <p:sp>
          <p:nvSpPr>
            <p:cNvPr id="50" name="ZoneTexte 49"/>
            <p:cNvSpPr txBox="1"/>
            <p:nvPr/>
          </p:nvSpPr>
          <p:spPr>
            <a:xfrm>
              <a:off x="5133145" y="1413527"/>
              <a:ext cx="135165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u-ES" sz="2400" dirty="0" smtClean="0"/>
                <a:t>assembly</a:t>
              </a:r>
            </a:p>
            <a:p>
              <a:pPr algn="ctr"/>
              <a:r>
                <a:rPr lang="eu-ES" sz="2400" dirty="0" smtClean="0"/>
                <a:t>process</a:t>
              </a:r>
              <a:endParaRPr lang="eu-ES" sz="2400" dirty="0"/>
            </a:p>
          </p:txBody>
        </p:sp>
        <p:sp>
          <p:nvSpPr>
            <p:cNvPr id="51" name="ZoneTexte 50"/>
            <p:cNvSpPr txBox="1"/>
            <p:nvPr/>
          </p:nvSpPr>
          <p:spPr>
            <a:xfrm>
              <a:off x="6935829" y="1644359"/>
              <a:ext cx="10823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locality</a:t>
              </a:r>
              <a:endParaRPr lang="eu-E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62730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Ordinary Differential Equations</a:t>
            </a:r>
          </a:p>
          <a:p>
            <a:pPr algn="ctr"/>
            <a:endParaRPr lang="eu-ES" sz="2800" dirty="0"/>
          </a:p>
        </p:txBody>
      </p:sp>
      <p:graphicFrame>
        <p:nvGraphicFramePr>
          <p:cNvPr id="45" name="Objet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9668274"/>
              </p:ext>
            </p:extLst>
          </p:nvPr>
        </p:nvGraphicFramePr>
        <p:xfrm>
          <a:off x="259594" y="780565"/>
          <a:ext cx="8670840" cy="8797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6" name="Équation" r:id="rId4" imgW="5257800" imgH="533400" progId="Equation.3">
                  <p:embed/>
                </p:oleObj>
              </mc:Choice>
              <mc:Fallback>
                <p:oleObj name="Équation" r:id="rId4" imgW="5257800" imgH="533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9594" y="780565"/>
                        <a:ext cx="8670840" cy="8797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9" name="Grouper 58"/>
          <p:cNvGrpSpPr/>
          <p:nvPr/>
        </p:nvGrpSpPr>
        <p:grpSpPr>
          <a:xfrm flipH="1">
            <a:off x="269875" y="1810751"/>
            <a:ext cx="2883303" cy="4921249"/>
            <a:chOff x="117594" y="977898"/>
            <a:chExt cx="3438406" cy="5816601"/>
          </a:xfrm>
        </p:grpSpPr>
        <p:sp>
          <p:nvSpPr>
            <p:cNvPr id="60" name="Rectangle 59"/>
            <p:cNvSpPr/>
            <p:nvPr/>
          </p:nvSpPr>
          <p:spPr>
            <a:xfrm>
              <a:off x="666750" y="3121025"/>
              <a:ext cx="1111250" cy="1063625"/>
            </a:xfrm>
            <a:prstGeom prst="rect">
              <a:avLst/>
            </a:prstGeom>
            <a:solidFill>
              <a:srgbClr val="00A800">
                <a:alpha val="1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P</a:t>
              </a:r>
              <a:endParaRPr lang="eu-ES" sz="4000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66750" y="1343025"/>
              <a:ext cx="1111250" cy="1063625"/>
            </a:xfrm>
            <a:prstGeom prst="rect">
              <a:avLst/>
            </a:prstGeom>
            <a:solidFill>
              <a:srgbClr val="00A800">
                <a:alpha val="1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C</a:t>
              </a:r>
              <a:endParaRPr lang="eu-ES" sz="4000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666750" y="49625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N</a:t>
              </a:r>
              <a:endParaRPr lang="eu-ES" sz="4000" dirty="0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095500" y="4962525"/>
              <a:ext cx="1111250" cy="1063625"/>
            </a:xfrm>
            <a:prstGeom prst="rect">
              <a:avLst/>
            </a:prstGeom>
            <a:solidFill>
              <a:schemeClr val="accent6">
                <a:lumMod val="50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D</a:t>
              </a:r>
              <a:endParaRPr lang="eu-ES" sz="4000" dirty="0"/>
            </a:p>
          </p:txBody>
        </p:sp>
        <p:cxnSp>
          <p:nvCxnSpPr>
            <p:cNvPr id="64" name="Connecteur droit avec flèche 63"/>
            <p:cNvCxnSpPr>
              <a:stCxn id="62" idx="0"/>
              <a:endCxn id="60" idx="2"/>
            </p:cNvCxnSpPr>
            <p:nvPr/>
          </p:nvCxnSpPr>
          <p:spPr>
            <a:xfrm flipV="1">
              <a:off x="1222375" y="4184650"/>
              <a:ext cx="0" cy="7778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eur droit avec flèche 64"/>
            <p:cNvCxnSpPr>
              <a:stCxn id="60" idx="0"/>
              <a:endCxn id="61" idx="2"/>
            </p:cNvCxnSpPr>
            <p:nvPr/>
          </p:nvCxnSpPr>
          <p:spPr>
            <a:xfrm flipV="1">
              <a:off x="1222375" y="2406650"/>
              <a:ext cx="0" cy="714375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cteur droit avec flèche 65"/>
            <p:cNvCxnSpPr/>
            <p:nvPr/>
          </p:nvCxnSpPr>
          <p:spPr>
            <a:xfrm flipV="1">
              <a:off x="1019175" y="6010275"/>
              <a:ext cx="0" cy="530226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avec flèche 66"/>
            <p:cNvCxnSpPr/>
            <p:nvPr/>
          </p:nvCxnSpPr>
          <p:spPr>
            <a:xfrm>
              <a:off x="1447800" y="6057903"/>
              <a:ext cx="0" cy="482597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cteur droit avec flèche 67"/>
            <p:cNvCxnSpPr/>
            <p:nvPr/>
          </p:nvCxnSpPr>
          <p:spPr>
            <a:xfrm flipH="1" flipV="1">
              <a:off x="117594" y="4647623"/>
              <a:ext cx="1063624" cy="2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cteur droit avec flèche 68"/>
            <p:cNvCxnSpPr/>
            <p:nvPr/>
          </p:nvCxnSpPr>
          <p:spPr>
            <a:xfrm flipH="1" flipV="1">
              <a:off x="117594" y="2936979"/>
              <a:ext cx="1063623" cy="1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cteur droit avec flèche 69"/>
            <p:cNvCxnSpPr/>
            <p:nvPr/>
          </p:nvCxnSpPr>
          <p:spPr>
            <a:xfrm>
              <a:off x="2657475" y="6010275"/>
              <a:ext cx="0" cy="784224"/>
            </a:xfrm>
            <a:prstGeom prst="straightConnector1">
              <a:avLst/>
            </a:prstGeom>
            <a:ln w="57150" cmpd="sng">
              <a:solidFill>
                <a:srgbClr val="FF0000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avec flèche 70"/>
            <p:cNvCxnSpPr/>
            <p:nvPr/>
          </p:nvCxnSpPr>
          <p:spPr>
            <a:xfrm>
              <a:off x="2644775" y="1905000"/>
              <a:ext cx="12700" cy="3063874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/>
            <p:cNvCxnSpPr/>
            <p:nvPr/>
          </p:nvCxnSpPr>
          <p:spPr>
            <a:xfrm flipV="1">
              <a:off x="1778000" y="2778125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cteur droit avec flèche 72"/>
            <p:cNvCxnSpPr/>
            <p:nvPr/>
          </p:nvCxnSpPr>
          <p:spPr>
            <a:xfrm flipV="1">
              <a:off x="1778000" y="977898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cteur droit avec flèche 73"/>
            <p:cNvCxnSpPr>
              <a:endCxn id="62" idx="1"/>
            </p:cNvCxnSpPr>
            <p:nvPr/>
          </p:nvCxnSpPr>
          <p:spPr>
            <a:xfrm>
              <a:off x="136525" y="5494338"/>
              <a:ext cx="530225" cy="0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cteur droit avec flèche 74"/>
            <p:cNvCxnSpPr/>
            <p:nvPr/>
          </p:nvCxnSpPr>
          <p:spPr>
            <a:xfrm flipH="1">
              <a:off x="1778000" y="3689351"/>
              <a:ext cx="866775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50000"/>
                  <a:alpha val="15000"/>
                </a:scheme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cteur droit avec flèche 75"/>
            <p:cNvCxnSpPr/>
            <p:nvPr/>
          </p:nvCxnSpPr>
          <p:spPr>
            <a:xfrm flipH="1">
              <a:off x="1803400" y="1905000"/>
              <a:ext cx="841375" cy="1"/>
            </a:xfrm>
            <a:prstGeom prst="straightConnector1">
              <a:avLst/>
            </a:prstGeom>
            <a:ln w="57150" cmpd="sng">
              <a:solidFill>
                <a:srgbClr val="984807">
                  <a:alpha val="15000"/>
                </a:srgb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cteur droit avec flèche 76"/>
            <p:cNvCxnSpPr/>
            <p:nvPr/>
          </p:nvCxnSpPr>
          <p:spPr>
            <a:xfrm flipH="1">
              <a:off x="136525" y="2918217"/>
              <a:ext cx="0" cy="2606282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cteur droit avec flèche 77"/>
            <p:cNvCxnSpPr/>
            <p:nvPr/>
          </p:nvCxnSpPr>
          <p:spPr>
            <a:xfrm flipV="1">
              <a:off x="3206750" y="4610097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>
                  <a:alpha val="15000"/>
                </a:srgb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Connecteur en arc 78"/>
          <p:cNvCxnSpPr/>
          <p:nvPr/>
        </p:nvCxnSpPr>
        <p:spPr>
          <a:xfrm flipH="1" flipV="1">
            <a:off x="2226755" y="2119674"/>
            <a:ext cx="465924" cy="449951"/>
          </a:xfrm>
          <a:prstGeom prst="curvedConnector4">
            <a:avLst>
              <a:gd name="adj1" fmla="val -49064"/>
              <a:gd name="adj2" fmla="val 217841"/>
            </a:avLst>
          </a:prstGeom>
          <a:ln w="57150" cmpd="sng">
            <a:solidFill>
              <a:srgbClr val="FF0000">
                <a:alpha val="15000"/>
              </a:srgb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6985000" y="762475"/>
            <a:ext cx="1327151" cy="95881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81" name="Rectangle 80"/>
          <p:cNvSpPr/>
          <p:nvPr/>
        </p:nvSpPr>
        <p:spPr>
          <a:xfrm>
            <a:off x="1301123" y="763476"/>
            <a:ext cx="5445752" cy="958816"/>
          </a:xfrm>
          <a:prstGeom prst="rect">
            <a:avLst/>
          </a:prstGeom>
          <a:noFill/>
          <a:ln w="57150" cmpd="sng">
            <a:solidFill>
              <a:srgbClr val="00A8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82" name="Rectangle 81"/>
          <p:cNvSpPr/>
          <p:nvPr/>
        </p:nvSpPr>
        <p:spPr>
          <a:xfrm>
            <a:off x="8469519" y="762475"/>
            <a:ext cx="484934" cy="958816"/>
          </a:xfrm>
          <a:prstGeom prst="rect">
            <a:avLst/>
          </a:prstGeom>
          <a:noFill/>
          <a:ln w="57150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83" name="Rectangle 82"/>
          <p:cNvSpPr/>
          <p:nvPr/>
        </p:nvSpPr>
        <p:spPr>
          <a:xfrm>
            <a:off x="896881" y="763476"/>
            <a:ext cx="242467" cy="958816"/>
          </a:xfrm>
          <a:prstGeom prst="rect">
            <a:avLst/>
          </a:prstGeom>
          <a:noFill/>
          <a:ln w="57150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2425585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Ordinary Differential Equations</a:t>
            </a:r>
          </a:p>
          <a:p>
            <a:pPr algn="ctr"/>
            <a:endParaRPr lang="eu-ES" sz="2800" dirty="0"/>
          </a:p>
        </p:txBody>
      </p:sp>
      <p:graphicFrame>
        <p:nvGraphicFramePr>
          <p:cNvPr id="44" name="Obje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0116502"/>
              </p:ext>
            </p:extLst>
          </p:nvPr>
        </p:nvGraphicFramePr>
        <p:xfrm>
          <a:off x="3460210" y="5130577"/>
          <a:ext cx="5683789" cy="9524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55" name="Équation" r:id="rId4" imgW="3111500" imgH="520700" progId="Equation.3">
                  <p:embed/>
                </p:oleObj>
              </mc:Choice>
              <mc:Fallback>
                <p:oleObj name="Équation" r:id="rId4" imgW="31115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60210" y="5130577"/>
                        <a:ext cx="5683789" cy="9524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7287128"/>
              </p:ext>
            </p:extLst>
          </p:nvPr>
        </p:nvGraphicFramePr>
        <p:xfrm>
          <a:off x="3587750" y="2103738"/>
          <a:ext cx="4914059" cy="9828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56" name="Équation" r:id="rId6" imgW="2349500" imgH="469900" progId="Equation.3">
                  <p:embed/>
                </p:oleObj>
              </mc:Choice>
              <mc:Fallback>
                <p:oleObj name="Équation" r:id="rId6" imgW="23495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87750" y="2103738"/>
                        <a:ext cx="4914059" cy="9828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8" name="Grouper 27"/>
          <p:cNvGrpSpPr/>
          <p:nvPr/>
        </p:nvGrpSpPr>
        <p:grpSpPr>
          <a:xfrm flipH="1">
            <a:off x="269875" y="1810751"/>
            <a:ext cx="2883303" cy="4921249"/>
            <a:chOff x="117594" y="977898"/>
            <a:chExt cx="3438406" cy="5816601"/>
          </a:xfrm>
        </p:grpSpPr>
        <p:sp>
          <p:nvSpPr>
            <p:cNvPr id="29" name="Rectangle 28"/>
            <p:cNvSpPr/>
            <p:nvPr/>
          </p:nvSpPr>
          <p:spPr>
            <a:xfrm>
              <a:off x="666750" y="31210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P</a:t>
              </a:r>
              <a:endParaRPr lang="eu-ES" sz="4000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66750" y="13430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C</a:t>
              </a:r>
              <a:endParaRPr lang="eu-ES" sz="4000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66750" y="4962525"/>
              <a:ext cx="1111250" cy="1063625"/>
            </a:xfrm>
            <a:prstGeom prst="rect">
              <a:avLst/>
            </a:prstGeom>
            <a:solidFill>
              <a:srgbClr val="00A8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N</a:t>
              </a:r>
              <a:endParaRPr lang="eu-ES" sz="4000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095500" y="4962525"/>
              <a:ext cx="1111250" cy="1063625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sz="4000" dirty="0" smtClean="0"/>
                <a:t>D</a:t>
              </a:r>
              <a:endParaRPr lang="eu-ES" sz="4000" dirty="0"/>
            </a:p>
          </p:txBody>
        </p:sp>
        <p:cxnSp>
          <p:nvCxnSpPr>
            <p:cNvPr id="37" name="Connecteur droit avec flèche 36"/>
            <p:cNvCxnSpPr>
              <a:stCxn id="33" idx="0"/>
              <a:endCxn id="29" idx="2"/>
            </p:cNvCxnSpPr>
            <p:nvPr/>
          </p:nvCxnSpPr>
          <p:spPr>
            <a:xfrm flipV="1">
              <a:off x="1222375" y="4184650"/>
              <a:ext cx="0" cy="7778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eur droit avec flèche 38"/>
            <p:cNvCxnSpPr>
              <a:stCxn id="29" idx="0"/>
              <a:endCxn id="32" idx="2"/>
            </p:cNvCxnSpPr>
            <p:nvPr/>
          </p:nvCxnSpPr>
          <p:spPr>
            <a:xfrm flipV="1">
              <a:off x="1222375" y="2406650"/>
              <a:ext cx="0" cy="714375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avec flèche 39"/>
            <p:cNvCxnSpPr/>
            <p:nvPr/>
          </p:nvCxnSpPr>
          <p:spPr>
            <a:xfrm flipV="1">
              <a:off x="1019175" y="6010275"/>
              <a:ext cx="0" cy="530226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/>
            <p:cNvCxnSpPr/>
            <p:nvPr/>
          </p:nvCxnSpPr>
          <p:spPr>
            <a:xfrm>
              <a:off x="1447800" y="6057903"/>
              <a:ext cx="0" cy="482597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cteur droit avec flèche 47"/>
            <p:cNvCxnSpPr/>
            <p:nvPr/>
          </p:nvCxnSpPr>
          <p:spPr>
            <a:xfrm flipH="1" flipV="1">
              <a:off x="117594" y="4647623"/>
              <a:ext cx="1063624" cy="2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/>
            <p:cNvCxnSpPr/>
            <p:nvPr/>
          </p:nvCxnSpPr>
          <p:spPr>
            <a:xfrm flipH="1" flipV="1">
              <a:off x="117594" y="2936979"/>
              <a:ext cx="1063623" cy="1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/>
            <p:cNvCxnSpPr/>
            <p:nvPr/>
          </p:nvCxnSpPr>
          <p:spPr>
            <a:xfrm>
              <a:off x="2657475" y="6010275"/>
              <a:ext cx="0" cy="784224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/>
            <p:cNvCxnSpPr/>
            <p:nvPr/>
          </p:nvCxnSpPr>
          <p:spPr>
            <a:xfrm>
              <a:off x="2644775" y="1905000"/>
              <a:ext cx="12700" cy="3063874"/>
            </a:xfrm>
            <a:prstGeom prst="straightConnector1">
              <a:avLst/>
            </a:prstGeom>
            <a:ln w="57150" cmpd="sng">
              <a:solidFill>
                <a:srgbClr val="98480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/>
            <p:cNvCxnSpPr/>
            <p:nvPr/>
          </p:nvCxnSpPr>
          <p:spPr>
            <a:xfrm flipV="1">
              <a:off x="1778000" y="2778125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/>
            <p:cNvCxnSpPr/>
            <p:nvPr/>
          </p:nvCxnSpPr>
          <p:spPr>
            <a:xfrm flipV="1">
              <a:off x="1778000" y="977898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avec flèche 53"/>
            <p:cNvCxnSpPr>
              <a:endCxn id="33" idx="1"/>
            </p:cNvCxnSpPr>
            <p:nvPr/>
          </p:nvCxnSpPr>
          <p:spPr>
            <a:xfrm>
              <a:off x="136525" y="5494338"/>
              <a:ext cx="530225" cy="0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/>
            <p:cNvCxnSpPr/>
            <p:nvPr/>
          </p:nvCxnSpPr>
          <p:spPr>
            <a:xfrm flipH="1">
              <a:off x="1778000" y="3689351"/>
              <a:ext cx="866775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50000"/>
                </a:schemeClr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avec flèche 55"/>
            <p:cNvCxnSpPr/>
            <p:nvPr/>
          </p:nvCxnSpPr>
          <p:spPr>
            <a:xfrm flipH="1">
              <a:off x="1803400" y="1905000"/>
              <a:ext cx="841375" cy="1"/>
            </a:xfrm>
            <a:prstGeom prst="straightConnector1">
              <a:avLst/>
            </a:prstGeom>
            <a:ln w="57150" cmpd="sng">
              <a:solidFill>
                <a:srgbClr val="984807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avec flèche 56"/>
            <p:cNvCxnSpPr/>
            <p:nvPr/>
          </p:nvCxnSpPr>
          <p:spPr>
            <a:xfrm flipH="1">
              <a:off x="136525" y="2918217"/>
              <a:ext cx="0" cy="2606282"/>
            </a:xfrm>
            <a:prstGeom prst="straightConnector1">
              <a:avLst/>
            </a:prstGeom>
            <a:ln w="57150" cmpd="sng">
              <a:solidFill>
                <a:srgbClr val="00A8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eur droit avec flèche 57"/>
            <p:cNvCxnSpPr/>
            <p:nvPr/>
          </p:nvCxnSpPr>
          <p:spPr>
            <a:xfrm flipV="1">
              <a:off x="3206750" y="4610097"/>
              <a:ext cx="349250" cy="374652"/>
            </a:xfrm>
            <a:prstGeom prst="straightConnector1">
              <a:avLst/>
            </a:prstGeom>
            <a:ln w="57150" cmpd="sng">
              <a:solidFill>
                <a:srgbClr val="BFBFB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Connecteur en arc 26"/>
          <p:cNvCxnSpPr/>
          <p:nvPr/>
        </p:nvCxnSpPr>
        <p:spPr>
          <a:xfrm flipH="1" flipV="1">
            <a:off x="2226755" y="2119674"/>
            <a:ext cx="465924" cy="449951"/>
          </a:xfrm>
          <a:prstGeom prst="curvedConnector4">
            <a:avLst>
              <a:gd name="adj1" fmla="val -49064"/>
              <a:gd name="adj2" fmla="val 217841"/>
            </a:avLst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Obje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398423"/>
              </p:ext>
            </p:extLst>
          </p:nvPr>
        </p:nvGraphicFramePr>
        <p:xfrm>
          <a:off x="3433763" y="3705225"/>
          <a:ext cx="5237162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57" name="Équation" r:id="rId8" imgW="2501900" imgH="469900" progId="Equation.3">
                  <p:embed/>
                </p:oleObj>
              </mc:Choice>
              <mc:Fallback>
                <p:oleObj name="Équation" r:id="rId8" imgW="25019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433763" y="3705225"/>
                        <a:ext cx="5237162" cy="984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4165103"/>
              </p:ext>
            </p:extLst>
          </p:nvPr>
        </p:nvGraphicFramePr>
        <p:xfrm>
          <a:off x="259594" y="780565"/>
          <a:ext cx="8670840" cy="8797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58" name="Équation" r:id="rId10" imgW="5257800" imgH="533400" progId="Equation.3">
                  <p:embed/>
                </p:oleObj>
              </mc:Choice>
              <mc:Fallback>
                <p:oleObj name="Équation" r:id="rId10" imgW="5257800" imgH="533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59594" y="780565"/>
                        <a:ext cx="8670840" cy="8797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1703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Assembly process</a:t>
            </a:r>
          </a:p>
          <a:p>
            <a:pPr algn="ctr"/>
            <a:endParaRPr lang="eu-ES" sz="2800" dirty="0"/>
          </a:p>
        </p:txBody>
      </p:sp>
      <p:grpSp>
        <p:nvGrpSpPr>
          <p:cNvPr id="11" name="Grouper 10"/>
          <p:cNvGrpSpPr/>
          <p:nvPr/>
        </p:nvGrpSpPr>
        <p:grpSpPr>
          <a:xfrm>
            <a:off x="603227" y="997492"/>
            <a:ext cx="6819582" cy="2548699"/>
            <a:chOff x="578989" y="1548526"/>
            <a:chExt cx="6819582" cy="2548699"/>
          </a:xfrm>
        </p:grpSpPr>
        <p:grpSp>
          <p:nvGrpSpPr>
            <p:cNvPr id="12" name="Grouper 11"/>
            <p:cNvGrpSpPr/>
            <p:nvPr/>
          </p:nvGrpSpPr>
          <p:grpSpPr>
            <a:xfrm>
              <a:off x="578989" y="2178048"/>
              <a:ext cx="6819582" cy="1919177"/>
              <a:chOff x="730837" y="2832539"/>
              <a:chExt cx="5509667" cy="1919177"/>
            </a:xfrm>
          </p:grpSpPr>
          <p:grpSp>
            <p:nvGrpSpPr>
              <p:cNvPr id="16" name="Grouper 15"/>
              <p:cNvGrpSpPr/>
              <p:nvPr/>
            </p:nvGrpSpPr>
            <p:grpSpPr>
              <a:xfrm>
                <a:off x="730837" y="2832539"/>
                <a:ext cx="3272495" cy="1919177"/>
                <a:chOff x="283505" y="2008567"/>
                <a:chExt cx="3272495" cy="1919177"/>
              </a:xfrm>
            </p:grpSpPr>
            <p:sp>
              <p:nvSpPr>
                <p:cNvPr id="23" name="Ellipse 22"/>
                <p:cNvSpPr/>
                <p:nvPr/>
              </p:nvSpPr>
              <p:spPr>
                <a:xfrm>
                  <a:off x="283505" y="2008567"/>
                  <a:ext cx="3272495" cy="1919177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4" name="Ellipse 23"/>
                <p:cNvSpPr/>
                <p:nvPr/>
              </p:nvSpPr>
              <p:spPr>
                <a:xfrm>
                  <a:off x="904746" y="2507418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5" name="Ellipse 24"/>
                <p:cNvSpPr/>
                <p:nvPr/>
              </p:nvSpPr>
              <p:spPr>
                <a:xfrm>
                  <a:off x="1667729" y="2841689"/>
                  <a:ext cx="288644" cy="298278"/>
                </a:xfrm>
                <a:prstGeom prst="ellipse">
                  <a:avLst/>
                </a:prstGeom>
                <a:solidFill>
                  <a:srgbClr val="660066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6" name="Ellipse 25"/>
                <p:cNvSpPr/>
                <p:nvPr/>
              </p:nvSpPr>
              <p:spPr>
                <a:xfrm>
                  <a:off x="2513230" y="2841689"/>
                  <a:ext cx="288644" cy="298278"/>
                </a:xfrm>
                <a:prstGeom prst="ellipse">
                  <a:avLst/>
                </a:prstGeom>
                <a:solidFill>
                  <a:srgbClr val="00009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7" name="Ellipse 26"/>
                <p:cNvSpPr/>
                <p:nvPr/>
              </p:nvSpPr>
              <p:spPr>
                <a:xfrm>
                  <a:off x="3100032" y="3000611"/>
                  <a:ext cx="288644" cy="298278"/>
                </a:xfrm>
                <a:prstGeom prst="ellipse">
                  <a:avLst/>
                </a:prstGeom>
                <a:solidFill>
                  <a:srgbClr val="F7C332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8" name="Ellipse 27"/>
                <p:cNvSpPr/>
                <p:nvPr/>
              </p:nvSpPr>
              <p:spPr>
                <a:xfrm>
                  <a:off x="491725" y="2702333"/>
                  <a:ext cx="288644" cy="298278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9" name="Ellipse 28"/>
                <p:cNvSpPr/>
                <p:nvPr/>
              </p:nvSpPr>
              <p:spPr>
                <a:xfrm>
                  <a:off x="2331320" y="3285995"/>
                  <a:ext cx="288644" cy="298278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0" name="Ellipse 29"/>
                <p:cNvSpPr/>
                <p:nvPr/>
              </p:nvSpPr>
              <p:spPr>
                <a:xfrm>
                  <a:off x="1738067" y="3435134"/>
                  <a:ext cx="288644" cy="298278"/>
                </a:xfrm>
                <a:prstGeom prst="ellipse">
                  <a:avLst/>
                </a:prstGeom>
                <a:solidFill>
                  <a:srgbClr val="8CD31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1" name="Ellipse 30"/>
                <p:cNvSpPr/>
                <p:nvPr/>
              </p:nvSpPr>
              <p:spPr>
                <a:xfrm>
                  <a:off x="1121869" y="2851472"/>
                  <a:ext cx="288644" cy="298278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2" name="Ellipse 31"/>
                <p:cNvSpPr/>
                <p:nvPr/>
              </p:nvSpPr>
              <p:spPr>
                <a:xfrm>
                  <a:off x="1075436" y="3444767"/>
                  <a:ext cx="288644" cy="298278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3" name="Ellipse 32"/>
                <p:cNvSpPr/>
                <p:nvPr/>
              </p:nvSpPr>
              <p:spPr>
                <a:xfrm>
                  <a:off x="2955710" y="2472283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4" name="Ellipse 33"/>
                <p:cNvSpPr/>
                <p:nvPr/>
              </p:nvSpPr>
              <p:spPr>
                <a:xfrm>
                  <a:off x="2283260" y="2397894"/>
                  <a:ext cx="288644" cy="298278"/>
                </a:xfrm>
                <a:prstGeom prst="ellipse">
                  <a:avLst/>
                </a:prstGeom>
                <a:solidFill>
                  <a:srgbClr val="8677F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5" name="Ellipse 34"/>
                <p:cNvSpPr/>
                <p:nvPr/>
              </p:nvSpPr>
              <p:spPr>
                <a:xfrm>
                  <a:off x="1545977" y="2209444"/>
                  <a:ext cx="288644" cy="298278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</p:grpSp>
          <p:sp>
            <p:nvSpPr>
              <p:cNvPr id="17" name="Ellipse 16"/>
              <p:cNvSpPr/>
              <p:nvPr/>
            </p:nvSpPr>
            <p:spPr>
              <a:xfrm>
                <a:off x="5273071" y="2861354"/>
                <a:ext cx="967433" cy="1329901"/>
              </a:xfrm>
              <a:prstGeom prst="ellipse">
                <a:avLst/>
              </a:prstGeom>
              <a:solidFill>
                <a:srgbClr val="00A8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8" name="Forme libre 17"/>
              <p:cNvSpPr/>
              <p:nvPr/>
            </p:nvSpPr>
            <p:spPr>
              <a:xfrm>
                <a:off x="4003332" y="3520144"/>
                <a:ext cx="1119607" cy="232024"/>
              </a:xfrm>
              <a:custGeom>
                <a:avLst/>
                <a:gdLst>
                  <a:gd name="connsiteX0" fmla="*/ 0 w 1082261"/>
                  <a:gd name="connsiteY0" fmla="*/ 173014 h 173014"/>
                  <a:gd name="connsiteX1" fmla="*/ 320261 w 1082261"/>
                  <a:gd name="connsiteY1" fmla="*/ 51536 h 173014"/>
                  <a:gd name="connsiteX2" fmla="*/ 773044 w 1082261"/>
                  <a:gd name="connsiteY2" fmla="*/ 7362 h 173014"/>
                  <a:gd name="connsiteX3" fmla="*/ 1082261 w 1082261"/>
                  <a:gd name="connsiteY3" fmla="*/ 7362 h 173014"/>
                  <a:gd name="connsiteX4" fmla="*/ 1082261 w 1082261"/>
                  <a:gd name="connsiteY4" fmla="*/ 7362 h 173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261" h="173014">
                    <a:moveTo>
                      <a:pt x="0" y="173014"/>
                    </a:moveTo>
                    <a:cubicBezTo>
                      <a:pt x="95710" y="126079"/>
                      <a:pt x="191420" y="79145"/>
                      <a:pt x="320261" y="51536"/>
                    </a:cubicBezTo>
                    <a:cubicBezTo>
                      <a:pt x="449102" y="23927"/>
                      <a:pt x="646044" y="14724"/>
                      <a:pt x="773044" y="7362"/>
                    </a:cubicBezTo>
                    <a:cubicBezTo>
                      <a:pt x="900044" y="0"/>
                      <a:pt x="1082261" y="7362"/>
                      <a:pt x="1082261" y="7362"/>
                    </a:cubicBezTo>
                    <a:lnTo>
                      <a:pt x="1082261" y="7362"/>
                    </a:lnTo>
                  </a:path>
                </a:pathLst>
              </a:cu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1" name="Ellipse 20"/>
              <p:cNvSpPr/>
              <p:nvPr/>
            </p:nvSpPr>
            <p:spPr>
              <a:xfrm>
                <a:off x="4794285" y="3127737"/>
                <a:ext cx="288644" cy="298278"/>
              </a:xfrm>
              <a:prstGeom prst="ellipse">
                <a:avLst/>
              </a:prstGeom>
              <a:solidFill>
                <a:srgbClr val="8CD31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</p:grpSp>
        <p:sp>
          <p:nvSpPr>
            <p:cNvPr id="13" name="ZoneTexte 12"/>
            <p:cNvSpPr txBox="1"/>
            <p:nvPr/>
          </p:nvSpPr>
          <p:spPr>
            <a:xfrm>
              <a:off x="1504092" y="1548526"/>
              <a:ext cx="247951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species pool or </a:t>
              </a:r>
              <a:r>
                <a:rPr lang="eu-ES" sz="3200" dirty="0" smtClean="0"/>
                <a:t>∞</a:t>
              </a:r>
              <a:endParaRPr lang="eu-ES" sz="3200" dirty="0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6201132" y="1644359"/>
              <a:ext cx="10823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locality</a:t>
              </a:r>
              <a:endParaRPr lang="eu-ES" sz="2400" dirty="0"/>
            </a:p>
          </p:txBody>
        </p:sp>
      </p:grpSp>
      <p:sp>
        <p:nvSpPr>
          <p:cNvPr id="38" name="ZoneTexte 37"/>
          <p:cNvSpPr txBox="1"/>
          <p:nvPr/>
        </p:nvSpPr>
        <p:spPr>
          <a:xfrm>
            <a:off x="7667131" y="1824424"/>
            <a:ext cx="12198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b="1" dirty="0" smtClean="0"/>
              <a:t>step 1</a:t>
            </a:r>
          </a:p>
          <a:p>
            <a:pPr algn="ctr"/>
            <a:r>
              <a:rPr lang="eu-ES" dirty="0" smtClean="0"/>
              <a:t>empty</a:t>
            </a:r>
          </a:p>
          <a:p>
            <a:pPr algn="ctr"/>
            <a:r>
              <a:rPr lang="eu-ES" dirty="0" smtClean="0"/>
              <a:t>(nut &amp; det)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2344109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Assembly process</a:t>
            </a:r>
          </a:p>
          <a:p>
            <a:pPr algn="ctr"/>
            <a:endParaRPr lang="eu-ES" sz="2800" dirty="0"/>
          </a:p>
        </p:txBody>
      </p:sp>
      <p:grpSp>
        <p:nvGrpSpPr>
          <p:cNvPr id="11" name="Grouper 10"/>
          <p:cNvGrpSpPr/>
          <p:nvPr/>
        </p:nvGrpSpPr>
        <p:grpSpPr>
          <a:xfrm>
            <a:off x="603227" y="997492"/>
            <a:ext cx="6819582" cy="2548699"/>
            <a:chOff x="578989" y="1548526"/>
            <a:chExt cx="6819582" cy="2548699"/>
          </a:xfrm>
        </p:grpSpPr>
        <p:grpSp>
          <p:nvGrpSpPr>
            <p:cNvPr id="12" name="Grouper 11"/>
            <p:cNvGrpSpPr/>
            <p:nvPr/>
          </p:nvGrpSpPr>
          <p:grpSpPr>
            <a:xfrm>
              <a:off x="578989" y="2178048"/>
              <a:ext cx="6819582" cy="1919177"/>
              <a:chOff x="730837" y="2832539"/>
              <a:chExt cx="5509667" cy="1919177"/>
            </a:xfrm>
          </p:grpSpPr>
          <p:grpSp>
            <p:nvGrpSpPr>
              <p:cNvPr id="16" name="Grouper 15"/>
              <p:cNvGrpSpPr/>
              <p:nvPr/>
            </p:nvGrpSpPr>
            <p:grpSpPr>
              <a:xfrm>
                <a:off x="730837" y="2832539"/>
                <a:ext cx="3272495" cy="1919177"/>
                <a:chOff x="283505" y="2008567"/>
                <a:chExt cx="3272495" cy="1919177"/>
              </a:xfrm>
            </p:grpSpPr>
            <p:sp>
              <p:nvSpPr>
                <p:cNvPr id="23" name="Ellipse 22"/>
                <p:cNvSpPr/>
                <p:nvPr/>
              </p:nvSpPr>
              <p:spPr>
                <a:xfrm>
                  <a:off x="283505" y="2008567"/>
                  <a:ext cx="3272495" cy="1919177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4" name="Ellipse 23"/>
                <p:cNvSpPr/>
                <p:nvPr/>
              </p:nvSpPr>
              <p:spPr>
                <a:xfrm>
                  <a:off x="904746" y="2507418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5" name="Ellipse 24"/>
                <p:cNvSpPr/>
                <p:nvPr/>
              </p:nvSpPr>
              <p:spPr>
                <a:xfrm>
                  <a:off x="1667729" y="2841689"/>
                  <a:ext cx="288644" cy="298278"/>
                </a:xfrm>
                <a:prstGeom prst="ellipse">
                  <a:avLst/>
                </a:prstGeom>
                <a:solidFill>
                  <a:srgbClr val="660066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6" name="Ellipse 25"/>
                <p:cNvSpPr/>
                <p:nvPr/>
              </p:nvSpPr>
              <p:spPr>
                <a:xfrm>
                  <a:off x="2513230" y="2841689"/>
                  <a:ext cx="288644" cy="298278"/>
                </a:xfrm>
                <a:prstGeom prst="ellipse">
                  <a:avLst/>
                </a:prstGeom>
                <a:solidFill>
                  <a:srgbClr val="00009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7" name="Ellipse 26"/>
                <p:cNvSpPr/>
                <p:nvPr/>
              </p:nvSpPr>
              <p:spPr>
                <a:xfrm>
                  <a:off x="3100032" y="3000611"/>
                  <a:ext cx="288644" cy="298278"/>
                </a:xfrm>
                <a:prstGeom prst="ellipse">
                  <a:avLst/>
                </a:prstGeom>
                <a:solidFill>
                  <a:srgbClr val="F7C332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8" name="Ellipse 27"/>
                <p:cNvSpPr/>
                <p:nvPr/>
              </p:nvSpPr>
              <p:spPr>
                <a:xfrm>
                  <a:off x="491725" y="2702333"/>
                  <a:ext cx="288644" cy="298278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9" name="Ellipse 28"/>
                <p:cNvSpPr/>
                <p:nvPr/>
              </p:nvSpPr>
              <p:spPr>
                <a:xfrm>
                  <a:off x="2331320" y="3285995"/>
                  <a:ext cx="288644" cy="298278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0" name="Ellipse 29"/>
                <p:cNvSpPr/>
                <p:nvPr/>
              </p:nvSpPr>
              <p:spPr>
                <a:xfrm>
                  <a:off x="1738067" y="3435134"/>
                  <a:ext cx="288644" cy="298278"/>
                </a:xfrm>
                <a:prstGeom prst="ellipse">
                  <a:avLst/>
                </a:prstGeom>
                <a:solidFill>
                  <a:srgbClr val="8CD31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1" name="Ellipse 30"/>
                <p:cNvSpPr/>
                <p:nvPr/>
              </p:nvSpPr>
              <p:spPr>
                <a:xfrm>
                  <a:off x="1121869" y="2851472"/>
                  <a:ext cx="288644" cy="298278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2" name="Ellipse 31"/>
                <p:cNvSpPr/>
                <p:nvPr/>
              </p:nvSpPr>
              <p:spPr>
                <a:xfrm>
                  <a:off x="1075436" y="3444767"/>
                  <a:ext cx="288644" cy="298278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3" name="Ellipse 32"/>
                <p:cNvSpPr/>
                <p:nvPr/>
              </p:nvSpPr>
              <p:spPr>
                <a:xfrm>
                  <a:off x="2955710" y="2472283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4" name="Ellipse 33"/>
                <p:cNvSpPr/>
                <p:nvPr/>
              </p:nvSpPr>
              <p:spPr>
                <a:xfrm>
                  <a:off x="2283260" y="2397894"/>
                  <a:ext cx="288644" cy="298278"/>
                </a:xfrm>
                <a:prstGeom prst="ellipse">
                  <a:avLst/>
                </a:prstGeom>
                <a:solidFill>
                  <a:srgbClr val="8677F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5" name="Ellipse 34"/>
                <p:cNvSpPr/>
                <p:nvPr/>
              </p:nvSpPr>
              <p:spPr>
                <a:xfrm>
                  <a:off x="1545977" y="2209444"/>
                  <a:ext cx="288644" cy="298278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</p:grpSp>
          <p:sp>
            <p:nvSpPr>
              <p:cNvPr id="17" name="Ellipse 16"/>
              <p:cNvSpPr/>
              <p:nvPr/>
            </p:nvSpPr>
            <p:spPr>
              <a:xfrm>
                <a:off x="5273071" y="2861354"/>
                <a:ext cx="967433" cy="1329901"/>
              </a:xfrm>
              <a:prstGeom prst="ellipse">
                <a:avLst/>
              </a:prstGeom>
              <a:solidFill>
                <a:srgbClr val="00A8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8" name="Forme libre 17"/>
              <p:cNvSpPr/>
              <p:nvPr/>
            </p:nvSpPr>
            <p:spPr>
              <a:xfrm>
                <a:off x="4003332" y="3520144"/>
                <a:ext cx="1119607" cy="232024"/>
              </a:xfrm>
              <a:custGeom>
                <a:avLst/>
                <a:gdLst>
                  <a:gd name="connsiteX0" fmla="*/ 0 w 1082261"/>
                  <a:gd name="connsiteY0" fmla="*/ 173014 h 173014"/>
                  <a:gd name="connsiteX1" fmla="*/ 320261 w 1082261"/>
                  <a:gd name="connsiteY1" fmla="*/ 51536 h 173014"/>
                  <a:gd name="connsiteX2" fmla="*/ 773044 w 1082261"/>
                  <a:gd name="connsiteY2" fmla="*/ 7362 h 173014"/>
                  <a:gd name="connsiteX3" fmla="*/ 1082261 w 1082261"/>
                  <a:gd name="connsiteY3" fmla="*/ 7362 h 173014"/>
                  <a:gd name="connsiteX4" fmla="*/ 1082261 w 1082261"/>
                  <a:gd name="connsiteY4" fmla="*/ 7362 h 173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261" h="173014">
                    <a:moveTo>
                      <a:pt x="0" y="173014"/>
                    </a:moveTo>
                    <a:cubicBezTo>
                      <a:pt x="95710" y="126079"/>
                      <a:pt x="191420" y="79145"/>
                      <a:pt x="320261" y="51536"/>
                    </a:cubicBezTo>
                    <a:cubicBezTo>
                      <a:pt x="449102" y="23927"/>
                      <a:pt x="646044" y="14724"/>
                      <a:pt x="773044" y="7362"/>
                    </a:cubicBezTo>
                    <a:cubicBezTo>
                      <a:pt x="900044" y="0"/>
                      <a:pt x="1082261" y="7362"/>
                      <a:pt x="1082261" y="7362"/>
                    </a:cubicBezTo>
                    <a:lnTo>
                      <a:pt x="1082261" y="7362"/>
                    </a:lnTo>
                  </a:path>
                </a:pathLst>
              </a:cu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Ellipse 19"/>
              <p:cNvSpPr/>
              <p:nvPr/>
            </p:nvSpPr>
            <p:spPr>
              <a:xfrm>
                <a:off x="4969985" y="4028210"/>
                <a:ext cx="288644" cy="298278"/>
              </a:xfrm>
              <a:prstGeom prst="ellipse">
                <a:avLst/>
              </a:prstGeom>
              <a:solidFill>
                <a:srgbClr val="66006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21" name="Ellipse 20"/>
              <p:cNvSpPr/>
              <p:nvPr/>
            </p:nvSpPr>
            <p:spPr>
              <a:xfrm>
                <a:off x="4794285" y="3127737"/>
                <a:ext cx="288644" cy="298278"/>
              </a:xfrm>
              <a:prstGeom prst="ellipse">
                <a:avLst/>
              </a:prstGeom>
              <a:solidFill>
                <a:srgbClr val="8CD31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</p:grpSp>
        <p:sp>
          <p:nvSpPr>
            <p:cNvPr id="13" name="ZoneTexte 12"/>
            <p:cNvSpPr txBox="1"/>
            <p:nvPr/>
          </p:nvSpPr>
          <p:spPr>
            <a:xfrm>
              <a:off x="1504092" y="1548526"/>
              <a:ext cx="247951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species pool or </a:t>
              </a:r>
              <a:r>
                <a:rPr lang="eu-ES" sz="3200" dirty="0" smtClean="0"/>
                <a:t>∞</a:t>
              </a:r>
              <a:endParaRPr lang="eu-ES" sz="3200" dirty="0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6201132" y="1644359"/>
              <a:ext cx="10823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locality</a:t>
              </a:r>
              <a:endParaRPr lang="eu-ES" sz="2400" dirty="0"/>
            </a:p>
          </p:txBody>
        </p:sp>
      </p:grpSp>
      <p:sp>
        <p:nvSpPr>
          <p:cNvPr id="36" name="Ellipse 35"/>
          <p:cNvSpPr/>
          <p:nvPr/>
        </p:nvSpPr>
        <p:spPr>
          <a:xfrm>
            <a:off x="6225370" y="3118258"/>
            <a:ext cx="1197439" cy="1329901"/>
          </a:xfrm>
          <a:prstGeom prst="ellipse">
            <a:avLst/>
          </a:prstGeom>
          <a:solidFill>
            <a:srgbClr val="00A8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38" name="ZoneTexte 37"/>
          <p:cNvSpPr txBox="1"/>
          <p:nvPr/>
        </p:nvSpPr>
        <p:spPr>
          <a:xfrm>
            <a:off x="7667131" y="1824424"/>
            <a:ext cx="12198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b="1" dirty="0" smtClean="0"/>
              <a:t>step 1</a:t>
            </a:r>
          </a:p>
          <a:p>
            <a:pPr algn="ctr"/>
            <a:r>
              <a:rPr lang="eu-ES" dirty="0" smtClean="0"/>
              <a:t>empty</a:t>
            </a:r>
          </a:p>
          <a:p>
            <a:pPr algn="ctr"/>
            <a:r>
              <a:rPr lang="eu-ES" dirty="0" smtClean="0"/>
              <a:t>(nut &amp; det)</a:t>
            </a:r>
            <a:endParaRPr lang="eu-ES" dirty="0"/>
          </a:p>
        </p:txBody>
      </p:sp>
      <p:sp>
        <p:nvSpPr>
          <p:cNvPr id="40" name="Ellipse 39"/>
          <p:cNvSpPr/>
          <p:nvPr/>
        </p:nvSpPr>
        <p:spPr>
          <a:xfrm>
            <a:off x="6525199" y="3749058"/>
            <a:ext cx="357269" cy="298278"/>
          </a:xfrm>
          <a:prstGeom prst="ellipse">
            <a:avLst/>
          </a:prstGeom>
          <a:solidFill>
            <a:srgbClr val="8CD3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1" name="Forme libre 40"/>
          <p:cNvSpPr/>
          <p:nvPr/>
        </p:nvSpPr>
        <p:spPr>
          <a:xfrm rot="1632664">
            <a:off x="4565954" y="2922365"/>
            <a:ext cx="1624574" cy="267175"/>
          </a:xfrm>
          <a:custGeom>
            <a:avLst/>
            <a:gdLst>
              <a:gd name="connsiteX0" fmla="*/ 0 w 1082261"/>
              <a:gd name="connsiteY0" fmla="*/ 173014 h 173014"/>
              <a:gd name="connsiteX1" fmla="*/ 320261 w 1082261"/>
              <a:gd name="connsiteY1" fmla="*/ 51536 h 173014"/>
              <a:gd name="connsiteX2" fmla="*/ 773044 w 1082261"/>
              <a:gd name="connsiteY2" fmla="*/ 7362 h 173014"/>
              <a:gd name="connsiteX3" fmla="*/ 1082261 w 1082261"/>
              <a:gd name="connsiteY3" fmla="*/ 7362 h 173014"/>
              <a:gd name="connsiteX4" fmla="*/ 1082261 w 1082261"/>
              <a:gd name="connsiteY4" fmla="*/ 7362 h 173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2261" h="173014">
                <a:moveTo>
                  <a:pt x="0" y="173014"/>
                </a:moveTo>
                <a:cubicBezTo>
                  <a:pt x="95710" y="126079"/>
                  <a:pt x="191420" y="79145"/>
                  <a:pt x="320261" y="51536"/>
                </a:cubicBezTo>
                <a:cubicBezTo>
                  <a:pt x="449102" y="23927"/>
                  <a:pt x="646044" y="14724"/>
                  <a:pt x="773044" y="7362"/>
                </a:cubicBezTo>
                <a:cubicBezTo>
                  <a:pt x="900044" y="0"/>
                  <a:pt x="1082261" y="7362"/>
                  <a:pt x="1082261" y="7362"/>
                </a:cubicBezTo>
                <a:lnTo>
                  <a:pt x="1082261" y="7362"/>
                </a:lnTo>
              </a:path>
            </a:pathLst>
          </a:cu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ZoneTexte 44"/>
          <p:cNvSpPr txBox="1"/>
          <p:nvPr/>
        </p:nvSpPr>
        <p:spPr>
          <a:xfrm>
            <a:off x="7496343" y="3287393"/>
            <a:ext cx="1647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b="1" dirty="0" smtClean="0"/>
              <a:t>step 2</a:t>
            </a:r>
          </a:p>
          <a:p>
            <a:pPr algn="ctr"/>
            <a:r>
              <a:rPr lang="eu-ES" dirty="0" smtClean="0"/>
              <a:t>first installation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1187271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Assembly process</a:t>
            </a:r>
          </a:p>
          <a:p>
            <a:pPr algn="ctr"/>
            <a:endParaRPr lang="eu-ES" sz="2800" dirty="0"/>
          </a:p>
        </p:txBody>
      </p:sp>
      <p:grpSp>
        <p:nvGrpSpPr>
          <p:cNvPr id="11" name="Grouper 10"/>
          <p:cNvGrpSpPr/>
          <p:nvPr/>
        </p:nvGrpSpPr>
        <p:grpSpPr>
          <a:xfrm>
            <a:off x="603227" y="997492"/>
            <a:ext cx="6819582" cy="2548699"/>
            <a:chOff x="578989" y="1548526"/>
            <a:chExt cx="6819582" cy="2548699"/>
          </a:xfrm>
        </p:grpSpPr>
        <p:grpSp>
          <p:nvGrpSpPr>
            <p:cNvPr id="12" name="Grouper 11"/>
            <p:cNvGrpSpPr/>
            <p:nvPr/>
          </p:nvGrpSpPr>
          <p:grpSpPr>
            <a:xfrm>
              <a:off x="578989" y="2178048"/>
              <a:ext cx="6819582" cy="1919177"/>
              <a:chOff x="730837" y="2832539"/>
              <a:chExt cx="5509667" cy="1919177"/>
            </a:xfrm>
          </p:grpSpPr>
          <p:grpSp>
            <p:nvGrpSpPr>
              <p:cNvPr id="16" name="Grouper 15"/>
              <p:cNvGrpSpPr/>
              <p:nvPr/>
            </p:nvGrpSpPr>
            <p:grpSpPr>
              <a:xfrm>
                <a:off x="730837" y="2832539"/>
                <a:ext cx="3272495" cy="1919177"/>
                <a:chOff x="283505" y="2008567"/>
                <a:chExt cx="3272495" cy="1919177"/>
              </a:xfrm>
            </p:grpSpPr>
            <p:sp>
              <p:nvSpPr>
                <p:cNvPr id="23" name="Ellipse 22"/>
                <p:cNvSpPr/>
                <p:nvPr/>
              </p:nvSpPr>
              <p:spPr>
                <a:xfrm>
                  <a:off x="283505" y="2008567"/>
                  <a:ext cx="3272495" cy="1919177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4" name="Ellipse 23"/>
                <p:cNvSpPr/>
                <p:nvPr/>
              </p:nvSpPr>
              <p:spPr>
                <a:xfrm>
                  <a:off x="904746" y="2507418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5" name="Ellipse 24"/>
                <p:cNvSpPr/>
                <p:nvPr/>
              </p:nvSpPr>
              <p:spPr>
                <a:xfrm>
                  <a:off x="1667729" y="2841689"/>
                  <a:ext cx="288644" cy="298278"/>
                </a:xfrm>
                <a:prstGeom prst="ellipse">
                  <a:avLst/>
                </a:prstGeom>
                <a:solidFill>
                  <a:srgbClr val="660066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6" name="Ellipse 25"/>
                <p:cNvSpPr/>
                <p:nvPr/>
              </p:nvSpPr>
              <p:spPr>
                <a:xfrm>
                  <a:off x="2513230" y="2841689"/>
                  <a:ext cx="288644" cy="298278"/>
                </a:xfrm>
                <a:prstGeom prst="ellipse">
                  <a:avLst/>
                </a:prstGeom>
                <a:solidFill>
                  <a:srgbClr val="00009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7" name="Ellipse 26"/>
                <p:cNvSpPr/>
                <p:nvPr/>
              </p:nvSpPr>
              <p:spPr>
                <a:xfrm>
                  <a:off x="3100032" y="3000611"/>
                  <a:ext cx="288644" cy="298278"/>
                </a:xfrm>
                <a:prstGeom prst="ellipse">
                  <a:avLst/>
                </a:prstGeom>
                <a:solidFill>
                  <a:srgbClr val="F7C332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8" name="Ellipse 27"/>
                <p:cNvSpPr/>
                <p:nvPr/>
              </p:nvSpPr>
              <p:spPr>
                <a:xfrm>
                  <a:off x="491725" y="2702333"/>
                  <a:ext cx="288644" cy="298278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29" name="Ellipse 28"/>
                <p:cNvSpPr/>
                <p:nvPr/>
              </p:nvSpPr>
              <p:spPr>
                <a:xfrm>
                  <a:off x="2331320" y="3285995"/>
                  <a:ext cx="288644" cy="298278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0" name="Ellipse 29"/>
                <p:cNvSpPr/>
                <p:nvPr/>
              </p:nvSpPr>
              <p:spPr>
                <a:xfrm>
                  <a:off x="1738067" y="3435134"/>
                  <a:ext cx="288644" cy="298278"/>
                </a:xfrm>
                <a:prstGeom prst="ellipse">
                  <a:avLst/>
                </a:prstGeom>
                <a:solidFill>
                  <a:srgbClr val="8CD31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1" name="Ellipse 30"/>
                <p:cNvSpPr/>
                <p:nvPr/>
              </p:nvSpPr>
              <p:spPr>
                <a:xfrm>
                  <a:off x="1121869" y="2851472"/>
                  <a:ext cx="288644" cy="298278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2" name="Ellipse 31"/>
                <p:cNvSpPr/>
                <p:nvPr/>
              </p:nvSpPr>
              <p:spPr>
                <a:xfrm>
                  <a:off x="1075436" y="3444767"/>
                  <a:ext cx="288644" cy="298278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3" name="Ellipse 32"/>
                <p:cNvSpPr/>
                <p:nvPr/>
              </p:nvSpPr>
              <p:spPr>
                <a:xfrm>
                  <a:off x="2955710" y="2472283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4" name="Ellipse 33"/>
                <p:cNvSpPr/>
                <p:nvPr/>
              </p:nvSpPr>
              <p:spPr>
                <a:xfrm>
                  <a:off x="2283260" y="2397894"/>
                  <a:ext cx="288644" cy="298278"/>
                </a:xfrm>
                <a:prstGeom prst="ellipse">
                  <a:avLst/>
                </a:prstGeom>
                <a:solidFill>
                  <a:srgbClr val="8677F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5" name="Ellipse 34"/>
                <p:cNvSpPr/>
                <p:nvPr/>
              </p:nvSpPr>
              <p:spPr>
                <a:xfrm>
                  <a:off x="1545977" y="2209444"/>
                  <a:ext cx="288644" cy="298278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</p:grpSp>
          <p:sp>
            <p:nvSpPr>
              <p:cNvPr id="17" name="Ellipse 16"/>
              <p:cNvSpPr/>
              <p:nvPr/>
            </p:nvSpPr>
            <p:spPr>
              <a:xfrm>
                <a:off x="5273071" y="2861354"/>
                <a:ext cx="967433" cy="1329901"/>
              </a:xfrm>
              <a:prstGeom prst="ellipse">
                <a:avLst/>
              </a:prstGeom>
              <a:solidFill>
                <a:srgbClr val="00A8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8" name="Forme libre 17"/>
              <p:cNvSpPr/>
              <p:nvPr/>
            </p:nvSpPr>
            <p:spPr>
              <a:xfrm>
                <a:off x="4003332" y="3520144"/>
                <a:ext cx="1119607" cy="232024"/>
              </a:xfrm>
              <a:custGeom>
                <a:avLst/>
                <a:gdLst>
                  <a:gd name="connsiteX0" fmla="*/ 0 w 1082261"/>
                  <a:gd name="connsiteY0" fmla="*/ 173014 h 173014"/>
                  <a:gd name="connsiteX1" fmla="*/ 320261 w 1082261"/>
                  <a:gd name="connsiteY1" fmla="*/ 51536 h 173014"/>
                  <a:gd name="connsiteX2" fmla="*/ 773044 w 1082261"/>
                  <a:gd name="connsiteY2" fmla="*/ 7362 h 173014"/>
                  <a:gd name="connsiteX3" fmla="*/ 1082261 w 1082261"/>
                  <a:gd name="connsiteY3" fmla="*/ 7362 h 173014"/>
                  <a:gd name="connsiteX4" fmla="*/ 1082261 w 1082261"/>
                  <a:gd name="connsiteY4" fmla="*/ 7362 h 173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261" h="173014">
                    <a:moveTo>
                      <a:pt x="0" y="173014"/>
                    </a:moveTo>
                    <a:cubicBezTo>
                      <a:pt x="95710" y="126079"/>
                      <a:pt x="191420" y="79145"/>
                      <a:pt x="320261" y="51536"/>
                    </a:cubicBezTo>
                    <a:cubicBezTo>
                      <a:pt x="449102" y="23927"/>
                      <a:pt x="646044" y="14724"/>
                      <a:pt x="773044" y="7362"/>
                    </a:cubicBezTo>
                    <a:cubicBezTo>
                      <a:pt x="900044" y="0"/>
                      <a:pt x="1082261" y="7362"/>
                      <a:pt x="1082261" y="7362"/>
                    </a:cubicBezTo>
                    <a:lnTo>
                      <a:pt x="1082261" y="7362"/>
                    </a:lnTo>
                  </a:path>
                </a:pathLst>
              </a:cu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Ellipse 19"/>
              <p:cNvSpPr/>
              <p:nvPr/>
            </p:nvSpPr>
            <p:spPr>
              <a:xfrm>
                <a:off x="4969985" y="4028210"/>
                <a:ext cx="288644" cy="298278"/>
              </a:xfrm>
              <a:prstGeom prst="ellipse">
                <a:avLst/>
              </a:prstGeom>
              <a:solidFill>
                <a:srgbClr val="66006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21" name="Ellipse 20"/>
              <p:cNvSpPr/>
              <p:nvPr/>
            </p:nvSpPr>
            <p:spPr>
              <a:xfrm>
                <a:off x="4794285" y="3127737"/>
                <a:ext cx="288644" cy="298278"/>
              </a:xfrm>
              <a:prstGeom prst="ellipse">
                <a:avLst/>
              </a:prstGeom>
              <a:solidFill>
                <a:srgbClr val="8CD31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</p:grpSp>
        <p:sp>
          <p:nvSpPr>
            <p:cNvPr id="13" name="ZoneTexte 12"/>
            <p:cNvSpPr txBox="1"/>
            <p:nvPr/>
          </p:nvSpPr>
          <p:spPr>
            <a:xfrm>
              <a:off x="1504092" y="1548526"/>
              <a:ext cx="247951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species pool or </a:t>
              </a:r>
              <a:r>
                <a:rPr lang="eu-ES" sz="3200" dirty="0" smtClean="0"/>
                <a:t>∞</a:t>
              </a:r>
              <a:endParaRPr lang="eu-ES" sz="3200" dirty="0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6201132" y="1644359"/>
              <a:ext cx="10823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locality</a:t>
              </a:r>
              <a:endParaRPr lang="eu-ES" sz="2400" dirty="0"/>
            </a:p>
          </p:txBody>
        </p:sp>
      </p:grpSp>
      <p:sp>
        <p:nvSpPr>
          <p:cNvPr id="36" name="Ellipse 35"/>
          <p:cNvSpPr/>
          <p:nvPr/>
        </p:nvSpPr>
        <p:spPr>
          <a:xfrm>
            <a:off x="6225370" y="3118258"/>
            <a:ext cx="1197439" cy="1329901"/>
          </a:xfrm>
          <a:prstGeom prst="ellipse">
            <a:avLst/>
          </a:prstGeom>
          <a:solidFill>
            <a:srgbClr val="00A8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37" name="Ellipse 36"/>
          <p:cNvSpPr/>
          <p:nvPr/>
        </p:nvSpPr>
        <p:spPr>
          <a:xfrm>
            <a:off x="6270193" y="5177944"/>
            <a:ext cx="1197439" cy="1329901"/>
          </a:xfrm>
          <a:prstGeom prst="ellipse">
            <a:avLst/>
          </a:prstGeom>
          <a:solidFill>
            <a:srgbClr val="00A8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38" name="ZoneTexte 37"/>
          <p:cNvSpPr txBox="1"/>
          <p:nvPr/>
        </p:nvSpPr>
        <p:spPr>
          <a:xfrm>
            <a:off x="7667131" y="1824424"/>
            <a:ext cx="12198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b="1" dirty="0" smtClean="0"/>
              <a:t>step 1</a:t>
            </a:r>
          </a:p>
          <a:p>
            <a:pPr algn="ctr"/>
            <a:r>
              <a:rPr lang="eu-ES" dirty="0" smtClean="0"/>
              <a:t>empty</a:t>
            </a:r>
          </a:p>
          <a:p>
            <a:pPr algn="ctr"/>
            <a:r>
              <a:rPr lang="eu-ES" dirty="0" smtClean="0"/>
              <a:t>(nut &amp; det)</a:t>
            </a:r>
            <a:endParaRPr lang="eu-ES" dirty="0"/>
          </a:p>
        </p:txBody>
      </p:sp>
      <p:sp>
        <p:nvSpPr>
          <p:cNvPr id="39" name="ZoneTexte 38"/>
          <p:cNvSpPr txBox="1"/>
          <p:nvPr/>
        </p:nvSpPr>
        <p:spPr>
          <a:xfrm>
            <a:off x="6703834" y="4522864"/>
            <a:ext cx="418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…</a:t>
            </a:r>
            <a:endParaRPr lang="fr-FR" dirty="0"/>
          </a:p>
        </p:txBody>
      </p:sp>
      <p:sp>
        <p:nvSpPr>
          <p:cNvPr id="40" name="Ellipse 39"/>
          <p:cNvSpPr/>
          <p:nvPr/>
        </p:nvSpPr>
        <p:spPr>
          <a:xfrm>
            <a:off x="6525199" y="3749058"/>
            <a:ext cx="357269" cy="298278"/>
          </a:xfrm>
          <a:prstGeom prst="ellipse">
            <a:avLst/>
          </a:prstGeom>
          <a:solidFill>
            <a:srgbClr val="8CD3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1" name="Forme libre 40"/>
          <p:cNvSpPr/>
          <p:nvPr/>
        </p:nvSpPr>
        <p:spPr>
          <a:xfrm rot="1632664">
            <a:off x="4565954" y="2922365"/>
            <a:ext cx="1624574" cy="267175"/>
          </a:xfrm>
          <a:custGeom>
            <a:avLst/>
            <a:gdLst>
              <a:gd name="connsiteX0" fmla="*/ 0 w 1082261"/>
              <a:gd name="connsiteY0" fmla="*/ 173014 h 173014"/>
              <a:gd name="connsiteX1" fmla="*/ 320261 w 1082261"/>
              <a:gd name="connsiteY1" fmla="*/ 51536 h 173014"/>
              <a:gd name="connsiteX2" fmla="*/ 773044 w 1082261"/>
              <a:gd name="connsiteY2" fmla="*/ 7362 h 173014"/>
              <a:gd name="connsiteX3" fmla="*/ 1082261 w 1082261"/>
              <a:gd name="connsiteY3" fmla="*/ 7362 h 173014"/>
              <a:gd name="connsiteX4" fmla="*/ 1082261 w 1082261"/>
              <a:gd name="connsiteY4" fmla="*/ 7362 h 173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2261" h="173014">
                <a:moveTo>
                  <a:pt x="0" y="173014"/>
                </a:moveTo>
                <a:cubicBezTo>
                  <a:pt x="95710" y="126079"/>
                  <a:pt x="191420" y="79145"/>
                  <a:pt x="320261" y="51536"/>
                </a:cubicBezTo>
                <a:cubicBezTo>
                  <a:pt x="449102" y="23927"/>
                  <a:pt x="646044" y="14724"/>
                  <a:pt x="773044" y="7362"/>
                </a:cubicBezTo>
                <a:cubicBezTo>
                  <a:pt x="900044" y="0"/>
                  <a:pt x="1082261" y="7362"/>
                  <a:pt x="1082261" y="7362"/>
                </a:cubicBezTo>
                <a:lnTo>
                  <a:pt x="1082261" y="7362"/>
                </a:lnTo>
              </a:path>
            </a:pathLst>
          </a:cu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Ellipse 42"/>
          <p:cNvSpPr/>
          <p:nvPr/>
        </p:nvSpPr>
        <p:spPr>
          <a:xfrm>
            <a:off x="6525199" y="5933458"/>
            <a:ext cx="357269" cy="298278"/>
          </a:xfrm>
          <a:prstGeom prst="ellipse">
            <a:avLst/>
          </a:prstGeom>
          <a:solidFill>
            <a:srgbClr val="8CD3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4" name="ZoneTexte 43"/>
          <p:cNvSpPr txBox="1"/>
          <p:nvPr/>
        </p:nvSpPr>
        <p:spPr>
          <a:xfrm>
            <a:off x="789311" y="4728464"/>
            <a:ext cx="34676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Stops</a:t>
            </a:r>
          </a:p>
          <a:p>
            <a:pPr marL="285750" indent="-285750">
              <a:buFontTx/>
              <a:buChar char="-"/>
            </a:pPr>
            <a:r>
              <a:rPr lang="eu-ES" dirty="0" smtClean="0"/>
              <a:t>no more species in the pool</a:t>
            </a:r>
          </a:p>
          <a:p>
            <a:pPr marL="285750" indent="-285750">
              <a:buFontTx/>
              <a:buChar char="-"/>
            </a:pPr>
            <a:r>
              <a:rPr lang="eu-ES" dirty="0" smtClean="0"/>
              <a:t>step max</a:t>
            </a:r>
          </a:p>
          <a:p>
            <a:pPr marL="285750" indent="-285750">
              <a:buFontTx/>
              <a:buChar char="-"/>
            </a:pPr>
            <a:r>
              <a:rPr lang="eu-ES" dirty="0" smtClean="0"/>
              <a:t>maximum unsuccessful invasion</a:t>
            </a:r>
          </a:p>
          <a:p>
            <a:pPr marL="285750" indent="-285750">
              <a:buFontTx/>
              <a:buChar char="-"/>
            </a:pPr>
            <a:r>
              <a:rPr lang="eu-ES" dirty="0" smtClean="0"/>
              <a:t>endcycles ...</a:t>
            </a:r>
            <a:endParaRPr lang="eu-ES" dirty="0"/>
          </a:p>
        </p:txBody>
      </p:sp>
      <p:sp>
        <p:nvSpPr>
          <p:cNvPr id="45" name="ZoneTexte 44"/>
          <p:cNvSpPr txBox="1"/>
          <p:nvPr/>
        </p:nvSpPr>
        <p:spPr>
          <a:xfrm>
            <a:off x="7496343" y="3287393"/>
            <a:ext cx="1647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b="1" dirty="0" smtClean="0"/>
              <a:t>step 2</a:t>
            </a:r>
          </a:p>
          <a:p>
            <a:pPr algn="ctr"/>
            <a:r>
              <a:rPr lang="eu-ES" dirty="0" smtClean="0"/>
              <a:t>first installation</a:t>
            </a:r>
            <a:endParaRPr lang="eu-ES" dirty="0"/>
          </a:p>
        </p:txBody>
      </p:sp>
      <p:sp>
        <p:nvSpPr>
          <p:cNvPr id="46" name="ZoneTexte 45"/>
          <p:cNvSpPr txBox="1"/>
          <p:nvPr/>
        </p:nvSpPr>
        <p:spPr>
          <a:xfrm>
            <a:off x="7518747" y="5513294"/>
            <a:ext cx="1516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b="1" dirty="0" smtClean="0"/>
              <a:t>step n</a:t>
            </a:r>
          </a:p>
          <a:p>
            <a:pPr algn="ctr"/>
            <a:r>
              <a:rPr lang="eu-ES" dirty="0" smtClean="0"/>
              <a:t>assembly stop</a:t>
            </a:r>
            <a:endParaRPr lang="eu-ES" dirty="0"/>
          </a:p>
        </p:txBody>
      </p:sp>
      <p:sp>
        <p:nvSpPr>
          <p:cNvPr id="47" name="Forme libre 46"/>
          <p:cNvSpPr/>
          <p:nvPr/>
        </p:nvSpPr>
        <p:spPr>
          <a:xfrm rot="3485096">
            <a:off x="3982873" y="3855193"/>
            <a:ext cx="2641714" cy="376285"/>
          </a:xfrm>
          <a:custGeom>
            <a:avLst/>
            <a:gdLst>
              <a:gd name="connsiteX0" fmla="*/ 0 w 1082261"/>
              <a:gd name="connsiteY0" fmla="*/ 173014 h 173014"/>
              <a:gd name="connsiteX1" fmla="*/ 320261 w 1082261"/>
              <a:gd name="connsiteY1" fmla="*/ 51536 h 173014"/>
              <a:gd name="connsiteX2" fmla="*/ 773044 w 1082261"/>
              <a:gd name="connsiteY2" fmla="*/ 7362 h 173014"/>
              <a:gd name="connsiteX3" fmla="*/ 1082261 w 1082261"/>
              <a:gd name="connsiteY3" fmla="*/ 7362 h 173014"/>
              <a:gd name="connsiteX4" fmla="*/ 1082261 w 1082261"/>
              <a:gd name="connsiteY4" fmla="*/ 7362 h 173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2261" h="173014">
                <a:moveTo>
                  <a:pt x="0" y="173014"/>
                </a:moveTo>
                <a:cubicBezTo>
                  <a:pt x="95710" y="126079"/>
                  <a:pt x="191420" y="79145"/>
                  <a:pt x="320261" y="51536"/>
                </a:cubicBezTo>
                <a:cubicBezTo>
                  <a:pt x="449102" y="23927"/>
                  <a:pt x="646044" y="14724"/>
                  <a:pt x="773044" y="7362"/>
                </a:cubicBezTo>
                <a:cubicBezTo>
                  <a:pt x="900044" y="0"/>
                  <a:pt x="1082261" y="7362"/>
                  <a:pt x="1082261" y="7362"/>
                </a:cubicBezTo>
                <a:lnTo>
                  <a:pt x="1082261" y="7362"/>
                </a:lnTo>
              </a:path>
            </a:pathLst>
          </a:cu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Ellipse 47"/>
          <p:cNvSpPr/>
          <p:nvPr/>
        </p:nvSpPr>
        <p:spPr>
          <a:xfrm>
            <a:off x="6039545" y="4522864"/>
            <a:ext cx="357269" cy="29827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9" name="ZoneTexte 48"/>
          <p:cNvSpPr txBox="1"/>
          <p:nvPr/>
        </p:nvSpPr>
        <p:spPr>
          <a:xfrm>
            <a:off x="5397236" y="3379726"/>
            <a:ext cx="418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…</a:t>
            </a:r>
            <a:endParaRPr lang="fr-FR" dirty="0"/>
          </a:p>
        </p:txBody>
      </p:sp>
      <p:cxnSp>
        <p:nvCxnSpPr>
          <p:cNvPr id="51" name="Connecteur droit 50"/>
          <p:cNvCxnSpPr/>
          <p:nvPr/>
        </p:nvCxnSpPr>
        <p:spPr>
          <a:xfrm flipH="1">
            <a:off x="6733210" y="5532635"/>
            <a:ext cx="149258" cy="400823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6786372" y="5299177"/>
            <a:ext cx="357269" cy="298278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54" name="Connecteur droit 53"/>
          <p:cNvCxnSpPr/>
          <p:nvPr/>
        </p:nvCxnSpPr>
        <p:spPr>
          <a:xfrm>
            <a:off x="7034868" y="5564328"/>
            <a:ext cx="108773" cy="400823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988544" y="5861347"/>
            <a:ext cx="357269" cy="298278"/>
          </a:xfrm>
          <a:prstGeom prst="ellipse">
            <a:avLst/>
          </a:prstGeom>
          <a:solidFill>
            <a:srgbClr val="F7C33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57" name="Connecteur droit 56"/>
          <p:cNvCxnSpPr/>
          <p:nvPr/>
        </p:nvCxnSpPr>
        <p:spPr>
          <a:xfrm>
            <a:off x="6516596" y="5625248"/>
            <a:ext cx="509669" cy="317392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6346565" y="5448316"/>
            <a:ext cx="357269" cy="29827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80418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Assembly process</a:t>
            </a:r>
          </a:p>
          <a:p>
            <a:pPr algn="ctr"/>
            <a:endParaRPr lang="eu-ES" sz="2800" dirty="0"/>
          </a:p>
        </p:txBody>
      </p:sp>
      <p:sp>
        <p:nvSpPr>
          <p:cNvPr id="6" name="ZoneTexte 5"/>
          <p:cNvSpPr txBox="1"/>
          <p:nvPr/>
        </p:nvSpPr>
        <p:spPr>
          <a:xfrm rot="16200000">
            <a:off x="-961315" y="2317750"/>
            <a:ext cx="2512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relative species densities</a:t>
            </a:r>
            <a:endParaRPr lang="eu-ES" dirty="0"/>
          </a:p>
        </p:txBody>
      </p:sp>
      <p:sp>
        <p:nvSpPr>
          <p:cNvPr id="7" name="ZoneTexte 6"/>
          <p:cNvSpPr txBox="1"/>
          <p:nvPr/>
        </p:nvSpPr>
        <p:spPr>
          <a:xfrm rot="16200000">
            <a:off x="-214775" y="5168900"/>
            <a:ext cx="101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densities</a:t>
            </a:r>
            <a:endParaRPr lang="eu-ES" dirty="0"/>
          </a:p>
        </p:txBody>
      </p:sp>
      <p:sp>
        <p:nvSpPr>
          <p:cNvPr id="8" name="ZoneTexte 7"/>
          <p:cNvSpPr txBox="1"/>
          <p:nvPr/>
        </p:nvSpPr>
        <p:spPr>
          <a:xfrm>
            <a:off x="2568611" y="6461126"/>
            <a:ext cx="1599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assembly steps</a:t>
            </a:r>
            <a:endParaRPr lang="eu-ES" dirty="0"/>
          </a:p>
        </p:txBody>
      </p:sp>
      <p:grpSp>
        <p:nvGrpSpPr>
          <p:cNvPr id="9" name="Grouper 8"/>
          <p:cNvGrpSpPr/>
          <p:nvPr/>
        </p:nvGrpSpPr>
        <p:grpSpPr>
          <a:xfrm>
            <a:off x="6544238" y="4534464"/>
            <a:ext cx="2420470" cy="1042757"/>
            <a:chOff x="6738471" y="4474700"/>
            <a:chExt cx="2420470" cy="1042757"/>
          </a:xfrm>
        </p:grpSpPr>
        <p:cxnSp>
          <p:nvCxnSpPr>
            <p:cNvPr id="10" name="Connecteur droit 9"/>
            <p:cNvCxnSpPr/>
            <p:nvPr/>
          </p:nvCxnSpPr>
          <p:spPr>
            <a:xfrm>
              <a:off x="6738471" y="4691529"/>
              <a:ext cx="433295" cy="14942"/>
            </a:xfrm>
            <a:prstGeom prst="line">
              <a:avLst/>
            </a:prstGeom>
            <a:ln>
              <a:solidFill>
                <a:srgbClr val="00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>
            <a:xfrm>
              <a:off x="6738471" y="5023223"/>
              <a:ext cx="433295" cy="14942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>
            <a:xfrm>
              <a:off x="6738471" y="5369859"/>
              <a:ext cx="433295" cy="1494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ZoneTexte 12"/>
            <p:cNvSpPr txBox="1"/>
            <p:nvPr/>
          </p:nvSpPr>
          <p:spPr>
            <a:xfrm>
              <a:off x="7191736" y="4474700"/>
              <a:ext cx="19672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inorganic nutrients</a:t>
              </a:r>
              <a:endParaRPr lang="eu-ES" dirty="0"/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7194726" y="4793734"/>
              <a:ext cx="9204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detritus</a:t>
              </a:r>
              <a:endParaRPr lang="eu-ES" dirty="0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7201648" y="5148125"/>
              <a:ext cx="8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species</a:t>
              </a:r>
              <a:endParaRPr lang="eu-ES" dirty="0"/>
            </a:p>
          </p:txBody>
        </p:sp>
      </p:grpSp>
      <p:pic>
        <p:nvPicPr>
          <p:cNvPr id="16" name="Image 15" descr="ill_ 1667015325 _ 10 F 0.1 _rep 29 _seq 4 .pdf"/>
          <p:cNvPicPr preferRelativeResize="0">
            <a:picLocks/>
          </p:cNvPicPr>
          <p:nvPr/>
        </p:nvPicPr>
        <p:blipFill rotWithShape="1">
          <a:blip r:embed="rId2"/>
          <a:srcRect l="5357" t="10665" b="14043"/>
          <a:stretch/>
        </p:blipFill>
        <p:spPr>
          <a:xfrm>
            <a:off x="483540" y="790230"/>
            <a:ext cx="6057894" cy="3228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Image 16" descr="ill_ 1667015325 _ 10 F 0.1 _rep 29 _seq 4 .pdf"/>
          <p:cNvPicPr preferRelativeResize="0">
            <a:picLocks/>
          </p:cNvPicPr>
          <p:nvPr/>
        </p:nvPicPr>
        <p:blipFill>
          <a:blip r:embed="rId3"/>
          <a:srcRect l="5357" t="10913" r="2113" b="7540"/>
          <a:stretch>
            <a:fillRect/>
          </a:stretch>
        </p:blipFill>
        <p:spPr>
          <a:xfrm>
            <a:off x="485980" y="4019177"/>
            <a:ext cx="5922000" cy="2533474"/>
          </a:xfrm>
          <a:prstGeom prst="rect">
            <a:avLst/>
          </a:prstGeom>
        </p:spPr>
      </p:pic>
      <p:pic>
        <p:nvPicPr>
          <p:cNvPr id="18" name="Image 17" descr="screenshot_152606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5" t="2614" r="25914" b="6101"/>
          <a:stretch/>
        </p:blipFill>
        <p:spPr>
          <a:xfrm>
            <a:off x="6186813" y="791883"/>
            <a:ext cx="3002011" cy="2966609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1005840" y="866588"/>
            <a:ext cx="5090161" cy="3028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0" name="Rectangle 19"/>
          <p:cNvSpPr/>
          <p:nvPr/>
        </p:nvSpPr>
        <p:spPr>
          <a:xfrm>
            <a:off x="1005840" y="4171734"/>
            <a:ext cx="5033379" cy="2051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1" name="Rectangle 20"/>
          <p:cNvSpPr/>
          <p:nvPr/>
        </p:nvSpPr>
        <p:spPr>
          <a:xfrm>
            <a:off x="6663766" y="2900920"/>
            <a:ext cx="2136588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2" name="Rectangle 21"/>
          <p:cNvSpPr/>
          <p:nvPr/>
        </p:nvSpPr>
        <p:spPr>
          <a:xfrm>
            <a:off x="7784562" y="2903910"/>
            <a:ext cx="291949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3" name="Rectangle 22"/>
          <p:cNvSpPr/>
          <p:nvPr/>
        </p:nvSpPr>
        <p:spPr>
          <a:xfrm>
            <a:off x="7067179" y="941293"/>
            <a:ext cx="1619998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4" name="Rectangle 23"/>
          <p:cNvSpPr/>
          <p:nvPr/>
        </p:nvSpPr>
        <p:spPr>
          <a:xfrm>
            <a:off x="7251571" y="1530780"/>
            <a:ext cx="1279841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5" name="Rectangle 24"/>
          <p:cNvSpPr/>
          <p:nvPr/>
        </p:nvSpPr>
        <p:spPr>
          <a:xfrm>
            <a:off x="6742347" y="2890180"/>
            <a:ext cx="161367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6" name="Rectangle 25"/>
          <p:cNvSpPr/>
          <p:nvPr/>
        </p:nvSpPr>
        <p:spPr>
          <a:xfrm>
            <a:off x="7313503" y="2890180"/>
            <a:ext cx="161367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7" name="Rectangle 26"/>
          <p:cNvSpPr/>
          <p:nvPr/>
        </p:nvSpPr>
        <p:spPr>
          <a:xfrm>
            <a:off x="7311401" y="1547732"/>
            <a:ext cx="161367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8" name="Rectangle 27"/>
          <p:cNvSpPr/>
          <p:nvPr/>
        </p:nvSpPr>
        <p:spPr>
          <a:xfrm>
            <a:off x="7251570" y="1662743"/>
            <a:ext cx="1442471" cy="1358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9" name="Rectangle 28"/>
          <p:cNvSpPr/>
          <p:nvPr/>
        </p:nvSpPr>
        <p:spPr>
          <a:xfrm>
            <a:off x="6544238" y="1669608"/>
            <a:ext cx="2420470" cy="73534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3136519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Assembly process</a:t>
            </a:r>
          </a:p>
          <a:p>
            <a:pPr algn="ctr"/>
            <a:endParaRPr lang="eu-ES" sz="2800" dirty="0"/>
          </a:p>
        </p:txBody>
      </p:sp>
      <p:sp>
        <p:nvSpPr>
          <p:cNvPr id="6" name="ZoneTexte 5"/>
          <p:cNvSpPr txBox="1"/>
          <p:nvPr/>
        </p:nvSpPr>
        <p:spPr>
          <a:xfrm rot="16200000">
            <a:off x="-961315" y="2317750"/>
            <a:ext cx="2512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relative species densities</a:t>
            </a:r>
            <a:endParaRPr lang="eu-ES" dirty="0"/>
          </a:p>
        </p:txBody>
      </p:sp>
      <p:sp>
        <p:nvSpPr>
          <p:cNvPr id="7" name="ZoneTexte 6"/>
          <p:cNvSpPr txBox="1"/>
          <p:nvPr/>
        </p:nvSpPr>
        <p:spPr>
          <a:xfrm rot="16200000">
            <a:off x="-214775" y="5168900"/>
            <a:ext cx="101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densities</a:t>
            </a:r>
            <a:endParaRPr lang="eu-ES" dirty="0"/>
          </a:p>
        </p:txBody>
      </p:sp>
      <p:sp>
        <p:nvSpPr>
          <p:cNvPr id="8" name="ZoneTexte 7"/>
          <p:cNvSpPr txBox="1"/>
          <p:nvPr/>
        </p:nvSpPr>
        <p:spPr>
          <a:xfrm>
            <a:off x="2568611" y="6461126"/>
            <a:ext cx="1599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assembly steps</a:t>
            </a:r>
            <a:endParaRPr lang="eu-ES" dirty="0"/>
          </a:p>
        </p:txBody>
      </p:sp>
      <p:grpSp>
        <p:nvGrpSpPr>
          <p:cNvPr id="9" name="Grouper 8"/>
          <p:cNvGrpSpPr/>
          <p:nvPr/>
        </p:nvGrpSpPr>
        <p:grpSpPr>
          <a:xfrm>
            <a:off x="6544238" y="4534464"/>
            <a:ext cx="2420470" cy="1042757"/>
            <a:chOff x="6738471" y="4474700"/>
            <a:chExt cx="2420470" cy="1042757"/>
          </a:xfrm>
        </p:grpSpPr>
        <p:cxnSp>
          <p:nvCxnSpPr>
            <p:cNvPr id="10" name="Connecteur droit 9"/>
            <p:cNvCxnSpPr/>
            <p:nvPr/>
          </p:nvCxnSpPr>
          <p:spPr>
            <a:xfrm>
              <a:off x="6738471" y="4691529"/>
              <a:ext cx="433295" cy="14942"/>
            </a:xfrm>
            <a:prstGeom prst="line">
              <a:avLst/>
            </a:prstGeom>
            <a:ln>
              <a:solidFill>
                <a:srgbClr val="00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>
            <a:xfrm>
              <a:off x="6738471" y="5023223"/>
              <a:ext cx="433295" cy="14942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>
            <a:xfrm>
              <a:off x="6738471" y="5369859"/>
              <a:ext cx="433295" cy="1494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ZoneTexte 12"/>
            <p:cNvSpPr txBox="1"/>
            <p:nvPr/>
          </p:nvSpPr>
          <p:spPr>
            <a:xfrm>
              <a:off x="7191736" y="4474700"/>
              <a:ext cx="19672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inorganic nutrients</a:t>
              </a:r>
              <a:endParaRPr lang="eu-ES" dirty="0"/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7194726" y="4793734"/>
              <a:ext cx="9204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detritus</a:t>
              </a:r>
              <a:endParaRPr lang="eu-ES" dirty="0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7201648" y="5148125"/>
              <a:ext cx="8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species</a:t>
              </a:r>
              <a:endParaRPr lang="eu-ES" dirty="0"/>
            </a:p>
          </p:txBody>
        </p:sp>
      </p:grpSp>
      <p:pic>
        <p:nvPicPr>
          <p:cNvPr id="16" name="Image 15" descr="ill_ 1667015325 _ 10 F 0.1 _rep 29 _seq 4 .pdf"/>
          <p:cNvPicPr preferRelativeResize="0">
            <a:picLocks/>
          </p:cNvPicPr>
          <p:nvPr/>
        </p:nvPicPr>
        <p:blipFill rotWithShape="1">
          <a:blip r:embed="rId2"/>
          <a:srcRect l="5357" t="10665" b="14043"/>
          <a:stretch/>
        </p:blipFill>
        <p:spPr>
          <a:xfrm>
            <a:off x="483540" y="790230"/>
            <a:ext cx="6057894" cy="3228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Image 16" descr="ill_ 1667015325 _ 10 F 0.1 _rep 29 _seq 4 .pdf"/>
          <p:cNvPicPr preferRelativeResize="0">
            <a:picLocks/>
          </p:cNvPicPr>
          <p:nvPr/>
        </p:nvPicPr>
        <p:blipFill>
          <a:blip r:embed="rId3"/>
          <a:srcRect l="5357" t="10913" r="2113" b="7540"/>
          <a:stretch>
            <a:fillRect/>
          </a:stretch>
        </p:blipFill>
        <p:spPr>
          <a:xfrm>
            <a:off x="485980" y="4019177"/>
            <a:ext cx="5922000" cy="2533474"/>
          </a:xfrm>
          <a:prstGeom prst="rect">
            <a:avLst/>
          </a:prstGeom>
        </p:spPr>
      </p:pic>
      <p:pic>
        <p:nvPicPr>
          <p:cNvPr id="18" name="Image 17" descr="screenshot_152606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5" t="2614" r="25914" b="6101"/>
          <a:stretch/>
        </p:blipFill>
        <p:spPr>
          <a:xfrm>
            <a:off x="6186813" y="791883"/>
            <a:ext cx="3002011" cy="2966609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1543538" y="866588"/>
            <a:ext cx="4552463" cy="3028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0" name="Rectangle 19"/>
          <p:cNvSpPr/>
          <p:nvPr/>
        </p:nvSpPr>
        <p:spPr>
          <a:xfrm>
            <a:off x="1543538" y="4198471"/>
            <a:ext cx="4495681" cy="20929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1" name="Rectangle 20"/>
          <p:cNvSpPr/>
          <p:nvPr/>
        </p:nvSpPr>
        <p:spPr>
          <a:xfrm>
            <a:off x="6663766" y="2900920"/>
            <a:ext cx="2136588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2" name="Rectangle 21"/>
          <p:cNvSpPr/>
          <p:nvPr/>
        </p:nvSpPr>
        <p:spPr>
          <a:xfrm>
            <a:off x="7784562" y="2903910"/>
            <a:ext cx="291949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3" name="Rectangle 22"/>
          <p:cNvSpPr/>
          <p:nvPr/>
        </p:nvSpPr>
        <p:spPr>
          <a:xfrm>
            <a:off x="7067179" y="941293"/>
            <a:ext cx="1619998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4" name="Rectangle 23"/>
          <p:cNvSpPr/>
          <p:nvPr/>
        </p:nvSpPr>
        <p:spPr>
          <a:xfrm>
            <a:off x="7251571" y="1530780"/>
            <a:ext cx="1279841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5" name="Rectangle 24"/>
          <p:cNvSpPr/>
          <p:nvPr/>
        </p:nvSpPr>
        <p:spPr>
          <a:xfrm>
            <a:off x="6742347" y="2890180"/>
            <a:ext cx="161367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6" name="Rectangle 25"/>
          <p:cNvSpPr/>
          <p:nvPr/>
        </p:nvSpPr>
        <p:spPr>
          <a:xfrm>
            <a:off x="7313503" y="2890180"/>
            <a:ext cx="161367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7" name="Rectangle 26"/>
          <p:cNvSpPr/>
          <p:nvPr/>
        </p:nvSpPr>
        <p:spPr>
          <a:xfrm>
            <a:off x="7311401" y="1547732"/>
            <a:ext cx="161367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8" name="Rectangle 27"/>
          <p:cNvSpPr/>
          <p:nvPr/>
        </p:nvSpPr>
        <p:spPr>
          <a:xfrm>
            <a:off x="7251570" y="1662743"/>
            <a:ext cx="1442471" cy="1358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9" name="Rectangle 28"/>
          <p:cNvSpPr/>
          <p:nvPr/>
        </p:nvSpPr>
        <p:spPr>
          <a:xfrm>
            <a:off x="6544238" y="1669608"/>
            <a:ext cx="1958353" cy="73534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3554314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Assembly process</a:t>
            </a:r>
          </a:p>
          <a:p>
            <a:pPr algn="ctr"/>
            <a:endParaRPr lang="eu-ES" sz="2800" dirty="0"/>
          </a:p>
        </p:txBody>
      </p:sp>
      <p:sp>
        <p:nvSpPr>
          <p:cNvPr id="6" name="ZoneTexte 5"/>
          <p:cNvSpPr txBox="1"/>
          <p:nvPr/>
        </p:nvSpPr>
        <p:spPr>
          <a:xfrm rot="16200000">
            <a:off x="-961315" y="2317750"/>
            <a:ext cx="2512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relative species densities</a:t>
            </a:r>
            <a:endParaRPr lang="eu-ES" dirty="0"/>
          </a:p>
        </p:txBody>
      </p:sp>
      <p:sp>
        <p:nvSpPr>
          <p:cNvPr id="7" name="ZoneTexte 6"/>
          <p:cNvSpPr txBox="1"/>
          <p:nvPr/>
        </p:nvSpPr>
        <p:spPr>
          <a:xfrm rot="16200000">
            <a:off x="-214775" y="5168900"/>
            <a:ext cx="101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densities</a:t>
            </a:r>
            <a:endParaRPr lang="eu-ES" dirty="0"/>
          </a:p>
        </p:txBody>
      </p:sp>
      <p:sp>
        <p:nvSpPr>
          <p:cNvPr id="8" name="ZoneTexte 7"/>
          <p:cNvSpPr txBox="1"/>
          <p:nvPr/>
        </p:nvSpPr>
        <p:spPr>
          <a:xfrm>
            <a:off x="2568611" y="6461126"/>
            <a:ext cx="1599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assembly steps</a:t>
            </a:r>
            <a:endParaRPr lang="eu-ES" dirty="0"/>
          </a:p>
        </p:txBody>
      </p:sp>
      <p:grpSp>
        <p:nvGrpSpPr>
          <p:cNvPr id="9" name="Grouper 8"/>
          <p:cNvGrpSpPr/>
          <p:nvPr/>
        </p:nvGrpSpPr>
        <p:grpSpPr>
          <a:xfrm>
            <a:off x="6544238" y="4534464"/>
            <a:ext cx="2420470" cy="1042757"/>
            <a:chOff x="6738471" y="4474700"/>
            <a:chExt cx="2420470" cy="1042757"/>
          </a:xfrm>
        </p:grpSpPr>
        <p:cxnSp>
          <p:nvCxnSpPr>
            <p:cNvPr id="10" name="Connecteur droit 9"/>
            <p:cNvCxnSpPr/>
            <p:nvPr/>
          </p:nvCxnSpPr>
          <p:spPr>
            <a:xfrm>
              <a:off x="6738471" y="4691529"/>
              <a:ext cx="433295" cy="14942"/>
            </a:xfrm>
            <a:prstGeom prst="line">
              <a:avLst/>
            </a:prstGeom>
            <a:ln>
              <a:solidFill>
                <a:srgbClr val="00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>
            <a:xfrm>
              <a:off x="6738471" y="5023223"/>
              <a:ext cx="433295" cy="14942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>
            <a:xfrm>
              <a:off x="6738471" y="5369859"/>
              <a:ext cx="433295" cy="1494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ZoneTexte 12"/>
            <p:cNvSpPr txBox="1"/>
            <p:nvPr/>
          </p:nvSpPr>
          <p:spPr>
            <a:xfrm>
              <a:off x="7191736" y="4474700"/>
              <a:ext cx="19672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inorganic nutrients</a:t>
              </a:r>
              <a:endParaRPr lang="eu-ES" dirty="0"/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7194726" y="4793734"/>
              <a:ext cx="9204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detritus</a:t>
              </a:r>
              <a:endParaRPr lang="eu-ES" dirty="0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7201648" y="5148125"/>
              <a:ext cx="8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species</a:t>
              </a:r>
              <a:endParaRPr lang="eu-ES" dirty="0"/>
            </a:p>
          </p:txBody>
        </p:sp>
      </p:grpSp>
      <p:pic>
        <p:nvPicPr>
          <p:cNvPr id="16" name="Image 15" descr="ill_ 1667015325 _ 10 F 0.1 _rep 29 _seq 4 .pdf"/>
          <p:cNvPicPr preferRelativeResize="0">
            <a:picLocks/>
          </p:cNvPicPr>
          <p:nvPr/>
        </p:nvPicPr>
        <p:blipFill rotWithShape="1">
          <a:blip r:embed="rId2"/>
          <a:srcRect l="5357" t="10665" b="14043"/>
          <a:stretch/>
        </p:blipFill>
        <p:spPr>
          <a:xfrm>
            <a:off x="483540" y="790230"/>
            <a:ext cx="6057894" cy="3228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Image 16" descr="ill_ 1667015325 _ 10 F 0.1 _rep 29 _seq 4 .pdf"/>
          <p:cNvPicPr preferRelativeResize="0">
            <a:picLocks/>
          </p:cNvPicPr>
          <p:nvPr/>
        </p:nvPicPr>
        <p:blipFill>
          <a:blip r:embed="rId3"/>
          <a:srcRect l="5357" t="10913" r="2113" b="7540"/>
          <a:stretch>
            <a:fillRect/>
          </a:stretch>
        </p:blipFill>
        <p:spPr>
          <a:xfrm>
            <a:off x="485980" y="4019177"/>
            <a:ext cx="5922000" cy="2533474"/>
          </a:xfrm>
          <a:prstGeom prst="rect">
            <a:avLst/>
          </a:prstGeom>
        </p:spPr>
      </p:pic>
      <p:pic>
        <p:nvPicPr>
          <p:cNvPr id="18" name="Image 17" descr="screenshot_152606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5" t="2614" r="25914" b="6101"/>
          <a:stretch/>
        </p:blipFill>
        <p:spPr>
          <a:xfrm>
            <a:off x="6186813" y="791883"/>
            <a:ext cx="3002011" cy="2966609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2032001" y="866588"/>
            <a:ext cx="4064000" cy="3028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0" name="Rectangle 19"/>
          <p:cNvSpPr/>
          <p:nvPr/>
        </p:nvSpPr>
        <p:spPr>
          <a:xfrm>
            <a:off x="2032001" y="4198471"/>
            <a:ext cx="4007218" cy="19225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1" name="Rectangle 20"/>
          <p:cNvSpPr/>
          <p:nvPr/>
        </p:nvSpPr>
        <p:spPr>
          <a:xfrm>
            <a:off x="6663766" y="2900920"/>
            <a:ext cx="2136588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2" name="Rectangle 21"/>
          <p:cNvSpPr/>
          <p:nvPr/>
        </p:nvSpPr>
        <p:spPr>
          <a:xfrm>
            <a:off x="7784562" y="2903910"/>
            <a:ext cx="291949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3" name="Rectangle 22"/>
          <p:cNvSpPr/>
          <p:nvPr/>
        </p:nvSpPr>
        <p:spPr>
          <a:xfrm>
            <a:off x="7067179" y="941293"/>
            <a:ext cx="1619998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4" name="Rectangle 23"/>
          <p:cNvSpPr/>
          <p:nvPr/>
        </p:nvSpPr>
        <p:spPr>
          <a:xfrm>
            <a:off x="7251571" y="1530780"/>
            <a:ext cx="1279841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5" name="Rectangle 24"/>
          <p:cNvSpPr/>
          <p:nvPr/>
        </p:nvSpPr>
        <p:spPr>
          <a:xfrm>
            <a:off x="6742347" y="2890180"/>
            <a:ext cx="161367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6" name="Rectangle 25"/>
          <p:cNvSpPr/>
          <p:nvPr/>
        </p:nvSpPr>
        <p:spPr>
          <a:xfrm>
            <a:off x="7313503" y="2890180"/>
            <a:ext cx="161367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7" name="Rectangle 26"/>
          <p:cNvSpPr/>
          <p:nvPr/>
        </p:nvSpPr>
        <p:spPr>
          <a:xfrm>
            <a:off x="7311401" y="1547732"/>
            <a:ext cx="161367" cy="874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8" name="Rectangle 27"/>
          <p:cNvSpPr/>
          <p:nvPr/>
        </p:nvSpPr>
        <p:spPr>
          <a:xfrm>
            <a:off x="7251570" y="1662743"/>
            <a:ext cx="1442471" cy="1358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9" name="Rectangle 28"/>
          <p:cNvSpPr/>
          <p:nvPr/>
        </p:nvSpPr>
        <p:spPr>
          <a:xfrm>
            <a:off x="7060120" y="1669608"/>
            <a:ext cx="1442471" cy="1358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1202587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Assembly process</a:t>
            </a:r>
          </a:p>
          <a:p>
            <a:pPr algn="ctr"/>
            <a:endParaRPr lang="eu-ES" sz="2800" dirty="0"/>
          </a:p>
        </p:txBody>
      </p:sp>
      <p:sp>
        <p:nvSpPr>
          <p:cNvPr id="6" name="ZoneTexte 5"/>
          <p:cNvSpPr txBox="1"/>
          <p:nvPr/>
        </p:nvSpPr>
        <p:spPr>
          <a:xfrm rot="16200000">
            <a:off x="-961315" y="2317750"/>
            <a:ext cx="2512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relative species densities</a:t>
            </a:r>
            <a:endParaRPr lang="eu-ES" dirty="0"/>
          </a:p>
        </p:txBody>
      </p:sp>
      <p:sp>
        <p:nvSpPr>
          <p:cNvPr id="7" name="ZoneTexte 6"/>
          <p:cNvSpPr txBox="1"/>
          <p:nvPr/>
        </p:nvSpPr>
        <p:spPr>
          <a:xfrm rot="16200000">
            <a:off x="-214775" y="5168900"/>
            <a:ext cx="101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densities</a:t>
            </a:r>
            <a:endParaRPr lang="eu-ES" dirty="0"/>
          </a:p>
        </p:txBody>
      </p:sp>
      <p:sp>
        <p:nvSpPr>
          <p:cNvPr id="8" name="ZoneTexte 7"/>
          <p:cNvSpPr txBox="1"/>
          <p:nvPr/>
        </p:nvSpPr>
        <p:spPr>
          <a:xfrm>
            <a:off x="2568611" y="6461126"/>
            <a:ext cx="1599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assembly steps</a:t>
            </a:r>
            <a:endParaRPr lang="eu-ES" dirty="0"/>
          </a:p>
        </p:txBody>
      </p:sp>
      <p:grpSp>
        <p:nvGrpSpPr>
          <p:cNvPr id="9" name="Grouper 8"/>
          <p:cNvGrpSpPr/>
          <p:nvPr/>
        </p:nvGrpSpPr>
        <p:grpSpPr>
          <a:xfrm>
            <a:off x="6544238" y="4534464"/>
            <a:ext cx="2420470" cy="1042757"/>
            <a:chOff x="6738471" y="4474700"/>
            <a:chExt cx="2420470" cy="1042757"/>
          </a:xfrm>
        </p:grpSpPr>
        <p:cxnSp>
          <p:nvCxnSpPr>
            <p:cNvPr id="10" name="Connecteur droit 9"/>
            <p:cNvCxnSpPr/>
            <p:nvPr/>
          </p:nvCxnSpPr>
          <p:spPr>
            <a:xfrm>
              <a:off x="6738471" y="4691529"/>
              <a:ext cx="433295" cy="14942"/>
            </a:xfrm>
            <a:prstGeom prst="line">
              <a:avLst/>
            </a:prstGeom>
            <a:ln>
              <a:solidFill>
                <a:srgbClr val="00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>
            <a:xfrm>
              <a:off x="6738471" y="5023223"/>
              <a:ext cx="433295" cy="14942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>
            <a:xfrm>
              <a:off x="6738471" y="5369859"/>
              <a:ext cx="433295" cy="1494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ZoneTexte 12"/>
            <p:cNvSpPr txBox="1"/>
            <p:nvPr/>
          </p:nvSpPr>
          <p:spPr>
            <a:xfrm>
              <a:off x="7191736" y="4474700"/>
              <a:ext cx="19672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inorganic nutrients</a:t>
              </a:r>
              <a:endParaRPr lang="eu-ES" dirty="0"/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7194726" y="4793734"/>
              <a:ext cx="9204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detritus</a:t>
              </a:r>
              <a:endParaRPr lang="eu-ES" dirty="0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7201648" y="5148125"/>
              <a:ext cx="8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species</a:t>
              </a:r>
              <a:endParaRPr lang="eu-ES" dirty="0"/>
            </a:p>
          </p:txBody>
        </p:sp>
      </p:grpSp>
      <p:pic>
        <p:nvPicPr>
          <p:cNvPr id="16" name="Image 15" descr="ill_ 1667015325 _ 10 F 0.1 _rep 29 _seq 4 .pdf"/>
          <p:cNvPicPr preferRelativeResize="0">
            <a:picLocks/>
          </p:cNvPicPr>
          <p:nvPr/>
        </p:nvPicPr>
        <p:blipFill rotWithShape="1">
          <a:blip r:embed="rId2"/>
          <a:srcRect l="5357" t="10665" b="14043"/>
          <a:stretch/>
        </p:blipFill>
        <p:spPr>
          <a:xfrm>
            <a:off x="483540" y="790230"/>
            <a:ext cx="6057894" cy="3228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Image 16" descr="ill_ 1667015325 _ 10 F 0.1 _rep 29 _seq 4 .pdf"/>
          <p:cNvPicPr preferRelativeResize="0">
            <a:picLocks/>
          </p:cNvPicPr>
          <p:nvPr/>
        </p:nvPicPr>
        <p:blipFill>
          <a:blip r:embed="rId3"/>
          <a:srcRect l="5357" t="10913" r="2113" b="7540"/>
          <a:stretch>
            <a:fillRect/>
          </a:stretch>
        </p:blipFill>
        <p:spPr>
          <a:xfrm>
            <a:off x="485980" y="4019177"/>
            <a:ext cx="5922000" cy="2533474"/>
          </a:xfrm>
          <a:prstGeom prst="rect">
            <a:avLst/>
          </a:prstGeom>
        </p:spPr>
      </p:pic>
      <p:pic>
        <p:nvPicPr>
          <p:cNvPr id="18" name="Image 17" descr="screenshot_152606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5" t="2614" r="25914" b="6101"/>
          <a:stretch/>
        </p:blipFill>
        <p:spPr>
          <a:xfrm>
            <a:off x="6186813" y="791883"/>
            <a:ext cx="3002011" cy="296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72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Assembly process</a:t>
            </a:r>
          </a:p>
          <a:p>
            <a:pPr algn="ctr"/>
            <a:endParaRPr lang="eu-ES" sz="2800" dirty="0"/>
          </a:p>
        </p:txBody>
      </p:sp>
      <p:pic>
        <p:nvPicPr>
          <p:cNvPr id="4" name="Image 3" descr="screenshot_17503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40" r="10380"/>
          <a:stretch/>
        </p:blipFill>
        <p:spPr>
          <a:xfrm>
            <a:off x="2121528" y="787066"/>
            <a:ext cx="4810833" cy="597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33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r>
              <a:rPr lang="eu-ES" sz="2800" dirty="0" smtClean="0"/>
              <a:t>	Principle of assembly models </a:t>
            </a:r>
          </a:p>
          <a:p>
            <a:pPr algn="ctr"/>
            <a:endParaRPr lang="eu-ES" sz="2800" dirty="0"/>
          </a:p>
        </p:txBody>
      </p:sp>
      <p:grpSp>
        <p:nvGrpSpPr>
          <p:cNvPr id="53" name="Grouper 52"/>
          <p:cNvGrpSpPr/>
          <p:nvPr/>
        </p:nvGrpSpPr>
        <p:grpSpPr>
          <a:xfrm>
            <a:off x="722755" y="862493"/>
            <a:ext cx="7439188" cy="2683698"/>
            <a:chOff x="578989" y="1413527"/>
            <a:chExt cx="7439188" cy="2683698"/>
          </a:xfrm>
        </p:grpSpPr>
        <p:grpSp>
          <p:nvGrpSpPr>
            <p:cNvPr id="48" name="Grouper 47"/>
            <p:cNvGrpSpPr/>
            <p:nvPr/>
          </p:nvGrpSpPr>
          <p:grpSpPr>
            <a:xfrm>
              <a:off x="578989" y="2178048"/>
              <a:ext cx="7418302" cy="1919177"/>
              <a:chOff x="730837" y="2832539"/>
              <a:chExt cx="5993384" cy="1919177"/>
            </a:xfrm>
          </p:grpSpPr>
          <p:grpSp>
            <p:nvGrpSpPr>
              <p:cNvPr id="5" name="Grouper 4"/>
              <p:cNvGrpSpPr/>
              <p:nvPr/>
            </p:nvGrpSpPr>
            <p:grpSpPr>
              <a:xfrm>
                <a:off x="730837" y="2832539"/>
                <a:ext cx="3272495" cy="1919177"/>
                <a:chOff x="283505" y="2008567"/>
                <a:chExt cx="3272495" cy="1919177"/>
              </a:xfrm>
            </p:grpSpPr>
            <p:sp>
              <p:nvSpPr>
                <p:cNvPr id="33" name="Ellipse 32"/>
                <p:cNvSpPr/>
                <p:nvPr/>
              </p:nvSpPr>
              <p:spPr>
                <a:xfrm>
                  <a:off x="283505" y="2008567"/>
                  <a:ext cx="3272495" cy="1919177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4" name="Ellipse 33"/>
                <p:cNvSpPr/>
                <p:nvPr/>
              </p:nvSpPr>
              <p:spPr>
                <a:xfrm>
                  <a:off x="904746" y="2507418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5" name="Ellipse 34"/>
                <p:cNvSpPr/>
                <p:nvPr/>
              </p:nvSpPr>
              <p:spPr>
                <a:xfrm>
                  <a:off x="1667729" y="2841689"/>
                  <a:ext cx="288644" cy="298278"/>
                </a:xfrm>
                <a:prstGeom prst="ellipse">
                  <a:avLst/>
                </a:prstGeom>
                <a:solidFill>
                  <a:srgbClr val="660066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6" name="Ellipse 35"/>
                <p:cNvSpPr/>
                <p:nvPr/>
              </p:nvSpPr>
              <p:spPr>
                <a:xfrm>
                  <a:off x="2513230" y="2841689"/>
                  <a:ext cx="288644" cy="298278"/>
                </a:xfrm>
                <a:prstGeom prst="ellipse">
                  <a:avLst/>
                </a:prstGeom>
                <a:solidFill>
                  <a:srgbClr val="00009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7" name="Ellipse 36"/>
                <p:cNvSpPr/>
                <p:nvPr/>
              </p:nvSpPr>
              <p:spPr>
                <a:xfrm>
                  <a:off x="3100032" y="3000611"/>
                  <a:ext cx="288644" cy="298278"/>
                </a:xfrm>
                <a:prstGeom prst="ellipse">
                  <a:avLst/>
                </a:prstGeom>
                <a:solidFill>
                  <a:srgbClr val="F7C332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8" name="Ellipse 37"/>
                <p:cNvSpPr/>
                <p:nvPr/>
              </p:nvSpPr>
              <p:spPr>
                <a:xfrm>
                  <a:off x="491725" y="2702333"/>
                  <a:ext cx="288644" cy="298278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39" name="Ellipse 38"/>
                <p:cNvSpPr/>
                <p:nvPr/>
              </p:nvSpPr>
              <p:spPr>
                <a:xfrm>
                  <a:off x="2331320" y="3285995"/>
                  <a:ext cx="288644" cy="298278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0" name="Ellipse 39"/>
                <p:cNvSpPr/>
                <p:nvPr/>
              </p:nvSpPr>
              <p:spPr>
                <a:xfrm>
                  <a:off x="1738067" y="3435134"/>
                  <a:ext cx="288644" cy="298278"/>
                </a:xfrm>
                <a:prstGeom prst="ellipse">
                  <a:avLst/>
                </a:prstGeom>
                <a:solidFill>
                  <a:srgbClr val="8CD31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1" name="Ellipse 40"/>
                <p:cNvSpPr/>
                <p:nvPr/>
              </p:nvSpPr>
              <p:spPr>
                <a:xfrm>
                  <a:off x="1121869" y="2851472"/>
                  <a:ext cx="288644" cy="298278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2" name="Ellipse 41"/>
                <p:cNvSpPr/>
                <p:nvPr/>
              </p:nvSpPr>
              <p:spPr>
                <a:xfrm>
                  <a:off x="1075436" y="3444767"/>
                  <a:ext cx="288644" cy="298278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3" name="Ellipse 42"/>
                <p:cNvSpPr/>
                <p:nvPr/>
              </p:nvSpPr>
              <p:spPr>
                <a:xfrm>
                  <a:off x="2955710" y="2472283"/>
                  <a:ext cx="288644" cy="298278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4" name="Ellipse 43"/>
                <p:cNvSpPr/>
                <p:nvPr/>
              </p:nvSpPr>
              <p:spPr>
                <a:xfrm>
                  <a:off x="2283260" y="2397894"/>
                  <a:ext cx="288644" cy="298278"/>
                </a:xfrm>
                <a:prstGeom prst="ellipse">
                  <a:avLst/>
                </a:prstGeom>
                <a:solidFill>
                  <a:srgbClr val="8677F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45" name="Ellipse 44"/>
                <p:cNvSpPr/>
                <p:nvPr/>
              </p:nvSpPr>
              <p:spPr>
                <a:xfrm>
                  <a:off x="1545977" y="2209444"/>
                  <a:ext cx="288644" cy="298278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</p:grpSp>
          <p:sp>
            <p:nvSpPr>
              <p:cNvPr id="7" name="Ellipse 6"/>
              <p:cNvSpPr/>
              <p:nvPr/>
            </p:nvSpPr>
            <p:spPr>
              <a:xfrm>
                <a:off x="5756788" y="2964717"/>
                <a:ext cx="967433" cy="1329901"/>
              </a:xfrm>
              <a:prstGeom prst="ellipse">
                <a:avLst/>
              </a:prstGeom>
              <a:solidFill>
                <a:srgbClr val="00A8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0" name="Forme libre 9"/>
              <p:cNvSpPr/>
              <p:nvPr/>
            </p:nvSpPr>
            <p:spPr>
              <a:xfrm>
                <a:off x="4003332" y="3579154"/>
                <a:ext cx="1753456" cy="173014"/>
              </a:xfrm>
              <a:custGeom>
                <a:avLst/>
                <a:gdLst>
                  <a:gd name="connsiteX0" fmla="*/ 0 w 1082261"/>
                  <a:gd name="connsiteY0" fmla="*/ 173014 h 173014"/>
                  <a:gd name="connsiteX1" fmla="*/ 320261 w 1082261"/>
                  <a:gd name="connsiteY1" fmla="*/ 51536 h 173014"/>
                  <a:gd name="connsiteX2" fmla="*/ 773044 w 1082261"/>
                  <a:gd name="connsiteY2" fmla="*/ 7362 h 173014"/>
                  <a:gd name="connsiteX3" fmla="*/ 1082261 w 1082261"/>
                  <a:gd name="connsiteY3" fmla="*/ 7362 h 173014"/>
                  <a:gd name="connsiteX4" fmla="*/ 1082261 w 1082261"/>
                  <a:gd name="connsiteY4" fmla="*/ 7362 h 173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261" h="173014">
                    <a:moveTo>
                      <a:pt x="0" y="173014"/>
                    </a:moveTo>
                    <a:cubicBezTo>
                      <a:pt x="95710" y="126079"/>
                      <a:pt x="191420" y="79145"/>
                      <a:pt x="320261" y="51536"/>
                    </a:cubicBezTo>
                    <a:cubicBezTo>
                      <a:pt x="449102" y="23927"/>
                      <a:pt x="646044" y="14724"/>
                      <a:pt x="773044" y="7362"/>
                    </a:cubicBezTo>
                    <a:cubicBezTo>
                      <a:pt x="900044" y="0"/>
                      <a:pt x="1082261" y="7362"/>
                      <a:pt x="1082261" y="7362"/>
                    </a:cubicBezTo>
                    <a:lnTo>
                      <a:pt x="1082261" y="7362"/>
                    </a:lnTo>
                  </a:path>
                </a:pathLst>
              </a:cu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3" name="Ellipse 12"/>
              <p:cNvSpPr/>
              <p:nvPr/>
            </p:nvSpPr>
            <p:spPr>
              <a:xfrm>
                <a:off x="4834295" y="3072727"/>
                <a:ext cx="288644" cy="298278"/>
              </a:xfrm>
              <a:prstGeom prst="ellipse">
                <a:avLst/>
              </a:prstGeom>
              <a:solidFill>
                <a:srgbClr val="F7C33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7" name="Ellipse 16"/>
              <p:cNvSpPr/>
              <p:nvPr/>
            </p:nvSpPr>
            <p:spPr>
              <a:xfrm>
                <a:off x="5260035" y="3067634"/>
                <a:ext cx="288644" cy="298278"/>
              </a:xfrm>
              <a:prstGeom prst="ellipse">
                <a:avLst/>
              </a:prstGeom>
              <a:solidFill>
                <a:srgbClr val="66006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8" name="Ellipse 17"/>
              <p:cNvSpPr/>
              <p:nvPr/>
            </p:nvSpPr>
            <p:spPr>
              <a:xfrm>
                <a:off x="4433746" y="3143713"/>
                <a:ext cx="288644" cy="298278"/>
              </a:xfrm>
              <a:prstGeom prst="ellipse">
                <a:avLst/>
              </a:prstGeom>
              <a:solidFill>
                <a:srgbClr val="8CD31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21" name="ZoneTexte 20"/>
              <p:cNvSpPr txBox="1"/>
              <p:nvPr/>
            </p:nvSpPr>
            <p:spPr>
              <a:xfrm rot="20207800">
                <a:off x="3950630" y="3207702"/>
                <a:ext cx="40064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…</a:t>
                </a:r>
                <a:endParaRPr lang="fr-FR" dirty="0"/>
              </a:p>
            </p:txBody>
          </p:sp>
        </p:grpSp>
        <p:sp>
          <p:nvSpPr>
            <p:cNvPr id="49" name="ZoneTexte 48"/>
            <p:cNvSpPr txBox="1"/>
            <p:nvPr/>
          </p:nvSpPr>
          <p:spPr>
            <a:xfrm>
              <a:off x="1115626" y="1548526"/>
              <a:ext cx="28082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regional species pool</a:t>
              </a:r>
              <a:endParaRPr lang="eu-ES" sz="2400" dirty="0"/>
            </a:p>
          </p:txBody>
        </p:sp>
        <p:sp>
          <p:nvSpPr>
            <p:cNvPr id="50" name="ZoneTexte 49"/>
            <p:cNvSpPr txBox="1"/>
            <p:nvPr/>
          </p:nvSpPr>
          <p:spPr>
            <a:xfrm>
              <a:off x="5133145" y="1413527"/>
              <a:ext cx="135165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u-ES" sz="2400" dirty="0" smtClean="0"/>
                <a:t>assembly</a:t>
              </a:r>
            </a:p>
            <a:p>
              <a:pPr algn="ctr"/>
              <a:r>
                <a:rPr lang="eu-ES" sz="2400" dirty="0" smtClean="0"/>
                <a:t>process</a:t>
              </a:r>
              <a:endParaRPr lang="eu-ES" sz="2400" dirty="0"/>
            </a:p>
          </p:txBody>
        </p:sp>
        <p:sp>
          <p:nvSpPr>
            <p:cNvPr id="51" name="ZoneTexte 50"/>
            <p:cNvSpPr txBox="1"/>
            <p:nvPr/>
          </p:nvSpPr>
          <p:spPr>
            <a:xfrm>
              <a:off x="6935829" y="1644359"/>
              <a:ext cx="10823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2400" dirty="0" smtClean="0"/>
                <a:t>locality</a:t>
              </a:r>
              <a:endParaRPr lang="eu-ES" sz="2400" dirty="0"/>
            </a:p>
          </p:txBody>
        </p:sp>
      </p:grpSp>
      <p:sp>
        <p:nvSpPr>
          <p:cNvPr id="52" name="ZoneTexte 51"/>
          <p:cNvSpPr txBox="1"/>
          <p:nvPr/>
        </p:nvSpPr>
        <p:spPr>
          <a:xfrm>
            <a:off x="335445" y="3570828"/>
            <a:ext cx="67762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Issues</a:t>
            </a:r>
          </a:p>
          <a:p>
            <a:pPr marL="285750" indent="-285750">
              <a:buFontTx/>
              <a:buChar char="-"/>
            </a:pPr>
            <a:r>
              <a:rPr lang="eu-ES" sz="2400" i="1" dirty="0" smtClean="0"/>
              <a:t>assembly mechanisms :</a:t>
            </a:r>
          </a:p>
          <a:p>
            <a:pPr marL="742950" lvl="1" indent="-285750">
              <a:buFontTx/>
              <a:buChar char="-"/>
            </a:pPr>
            <a:r>
              <a:rPr lang="eu-ES" sz="2400" dirty="0" smtClean="0"/>
              <a:t>assembly process - transient community states</a:t>
            </a:r>
          </a:p>
          <a:p>
            <a:pPr marL="742950" lvl="1" indent="-285750">
              <a:buFontTx/>
              <a:buChar char="-"/>
            </a:pPr>
            <a:r>
              <a:rPr lang="eu-ES" sz="2400" dirty="0" smtClean="0"/>
              <a:t>historical contingencies</a:t>
            </a:r>
          </a:p>
          <a:p>
            <a:pPr marL="742950" lvl="1" indent="-285750">
              <a:buFontTx/>
              <a:buChar char="-"/>
            </a:pPr>
            <a:r>
              <a:rPr lang="eu-ES" sz="2400" dirty="0" smtClean="0"/>
              <a:t>invasion issues ...</a:t>
            </a:r>
          </a:p>
          <a:p>
            <a:pPr marL="285750" indent="-285750">
              <a:buFontTx/>
              <a:buChar char="-"/>
            </a:pPr>
            <a:r>
              <a:rPr lang="eu-ES" sz="2400" i="1" dirty="0" smtClean="0"/>
              <a:t>community / ecosystem coexistence:</a:t>
            </a:r>
          </a:p>
          <a:p>
            <a:pPr marL="742950" lvl="1" indent="-285750">
              <a:buFontTx/>
              <a:buChar char="-"/>
            </a:pPr>
            <a:r>
              <a:rPr lang="eu-ES" sz="2400" dirty="0" smtClean="0"/>
              <a:t>ecosystem  functioning </a:t>
            </a:r>
          </a:p>
          <a:p>
            <a:pPr marL="742950" lvl="1" indent="-285750">
              <a:buFontTx/>
              <a:buChar char="-"/>
            </a:pPr>
            <a:r>
              <a:rPr lang="eu-ES" sz="2400" dirty="0" smtClean="0"/>
              <a:t>Diversity – ecosystem relationship ...</a:t>
            </a:r>
          </a:p>
        </p:txBody>
      </p:sp>
    </p:spTree>
    <p:extLst>
      <p:ext uri="{BB962C8B-B14F-4D97-AF65-F5344CB8AC3E}">
        <p14:creationId xmlns:p14="http://schemas.microsoft.com/office/powerpoint/2010/main" val="2481487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Algorithm </a:t>
            </a:r>
          </a:p>
          <a:p>
            <a:pPr algn="ctr"/>
            <a:endParaRPr lang="eu-ES" sz="2800" dirty="0"/>
          </a:p>
        </p:txBody>
      </p:sp>
      <p:sp>
        <p:nvSpPr>
          <p:cNvPr id="3" name="Rectangle 2"/>
          <p:cNvSpPr/>
          <p:nvPr/>
        </p:nvSpPr>
        <p:spPr>
          <a:xfrm>
            <a:off x="2571751" y="831850"/>
            <a:ext cx="2492374" cy="8572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Creation of </a:t>
            </a:r>
          </a:p>
          <a:p>
            <a:pPr algn="ctr"/>
            <a:r>
              <a:rPr lang="eu-ES" dirty="0" smtClean="0"/>
              <a:t>nutrient and detritus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3060959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Algorithm </a:t>
            </a:r>
          </a:p>
          <a:p>
            <a:pPr algn="ctr"/>
            <a:endParaRPr lang="eu-ES" sz="2800" dirty="0"/>
          </a:p>
        </p:txBody>
      </p:sp>
      <p:sp>
        <p:nvSpPr>
          <p:cNvPr id="3" name="Rectangle 2"/>
          <p:cNvSpPr/>
          <p:nvPr/>
        </p:nvSpPr>
        <p:spPr>
          <a:xfrm>
            <a:off x="2571751" y="831850"/>
            <a:ext cx="2492374" cy="8572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Creation of </a:t>
            </a:r>
          </a:p>
          <a:p>
            <a:pPr algn="ctr"/>
            <a:r>
              <a:rPr lang="eu-ES" dirty="0" smtClean="0"/>
              <a:t>nutrient and detritus</a:t>
            </a:r>
            <a:endParaRPr lang="eu-ES" dirty="0"/>
          </a:p>
        </p:txBody>
      </p:sp>
      <p:sp>
        <p:nvSpPr>
          <p:cNvPr id="7" name="Rectangle 6"/>
          <p:cNvSpPr/>
          <p:nvPr/>
        </p:nvSpPr>
        <p:spPr>
          <a:xfrm>
            <a:off x="2571751" y="2406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add a new species</a:t>
            </a:r>
          </a:p>
          <a:p>
            <a:pPr algn="ctr"/>
            <a:r>
              <a:rPr lang="eu-ES" dirty="0" smtClean="0"/>
              <a:t>(type, M, </a:t>
            </a:r>
            <a:r>
              <a:rPr lang="eu-ES" dirty="0"/>
              <a:t>ε, </a:t>
            </a:r>
            <a:r>
              <a:rPr lang="eu-ES" dirty="0" smtClean="0"/>
              <a:t>e)</a:t>
            </a:r>
            <a:endParaRPr lang="eu-ES" dirty="0"/>
          </a:p>
        </p:txBody>
      </p:sp>
      <p:sp>
        <p:nvSpPr>
          <p:cNvPr id="8" name="Rectangle 7"/>
          <p:cNvSpPr/>
          <p:nvPr/>
        </p:nvSpPr>
        <p:spPr>
          <a:xfrm>
            <a:off x="460375" y="2393950"/>
            <a:ext cx="1603375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Species pool</a:t>
            </a:r>
            <a:endParaRPr lang="eu-ES" dirty="0"/>
          </a:p>
        </p:txBody>
      </p:sp>
      <p:cxnSp>
        <p:nvCxnSpPr>
          <p:cNvPr id="11" name="Connecteur droit avec flèche 10"/>
          <p:cNvCxnSpPr>
            <a:endCxn id="7" idx="0"/>
          </p:cNvCxnSpPr>
          <p:nvPr/>
        </p:nvCxnSpPr>
        <p:spPr>
          <a:xfrm>
            <a:off x="3810000" y="1689100"/>
            <a:ext cx="7938" cy="7175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/>
          <p:nvPr/>
        </p:nvCxnSpPr>
        <p:spPr>
          <a:xfrm flipH="1" flipV="1">
            <a:off x="2063750" y="2714625"/>
            <a:ext cx="508001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381000" y="137876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species</a:t>
            </a:r>
            <a:endParaRPr lang="eu-ES" dirty="0">
              <a:solidFill>
                <a:srgbClr val="660066"/>
              </a:solidFill>
            </a:endParaRPr>
          </a:p>
        </p:txBody>
      </p:sp>
      <p:cxnSp>
        <p:nvCxnSpPr>
          <p:cNvPr id="52" name="Connecteur droit avec flèche 51"/>
          <p:cNvCxnSpPr/>
          <p:nvPr/>
        </p:nvCxnSpPr>
        <p:spPr>
          <a:xfrm>
            <a:off x="1263650" y="1984375"/>
            <a:ext cx="0" cy="438150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>
            <a:stCxn id="49" idx="4"/>
          </p:cNvCxnSpPr>
          <p:nvPr/>
        </p:nvCxnSpPr>
        <p:spPr>
          <a:xfrm>
            <a:off x="1281113" y="1984375"/>
            <a:ext cx="1290638" cy="423913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8881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Algorithm </a:t>
            </a:r>
          </a:p>
          <a:p>
            <a:pPr algn="ctr"/>
            <a:endParaRPr lang="eu-ES" sz="2800" dirty="0"/>
          </a:p>
        </p:txBody>
      </p:sp>
      <p:sp>
        <p:nvSpPr>
          <p:cNvPr id="3" name="Rectangle 2"/>
          <p:cNvSpPr/>
          <p:nvPr/>
        </p:nvSpPr>
        <p:spPr>
          <a:xfrm>
            <a:off x="2571751" y="831850"/>
            <a:ext cx="2492374" cy="8572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Creation of </a:t>
            </a:r>
          </a:p>
          <a:p>
            <a:pPr algn="ctr"/>
            <a:r>
              <a:rPr lang="eu-ES" dirty="0" smtClean="0"/>
              <a:t>nutrient and detritus</a:t>
            </a:r>
            <a:endParaRPr lang="eu-ES" dirty="0"/>
          </a:p>
        </p:txBody>
      </p:sp>
      <p:sp>
        <p:nvSpPr>
          <p:cNvPr id="4" name="Rectangle 3"/>
          <p:cNvSpPr/>
          <p:nvPr/>
        </p:nvSpPr>
        <p:spPr>
          <a:xfrm>
            <a:off x="2571751" y="3422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Interaction matrix</a:t>
            </a:r>
            <a:endParaRPr lang="eu-ES" dirty="0"/>
          </a:p>
        </p:txBody>
      </p:sp>
      <p:sp>
        <p:nvSpPr>
          <p:cNvPr id="8" name="Rectangle 7"/>
          <p:cNvSpPr/>
          <p:nvPr/>
        </p:nvSpPr>
        <p:spPr>
          <a:xfrm>
            <a:off x="460375" y="2393950"/>
            <a:ext cx="1603375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Species pool</a:t>
            </a:r>
            <a:endParaRPr lang="eu-ES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3810000" y="1689100"/>
            <a:ext cx="7938" cy="7175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>
            <a:off x="3810000" y="30480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/>
          <p:nvPr/>
        </p:nvCxnSpPr>
        <p:spPr>
          <a:xfrm flipH="1" flipV="1">
            <a:off x="2063750" y="2714625"/>
            <a:ext cx="508001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Ellipse 44"/>
          <p:cNvSpPr/>
          <p:nvPr/>
        </p:nvSpPr>
        <p:spPr>
          <a:xfrm>
            <a:off x="381000" y="34425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interaction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9" name="Ellipse 48"/>
          <p:cNvSpPr/>
          <p:nvPr/>
        </p:nvSpPr>
        <p:spPr>
          <a:xfrm>
            <a:off x="381000" y="137876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species</a:t>
            </a:r>
            <a:endParaRPr lang="eu-ES" dirty="0">
              <a:solidFill>
                <a:srgbClr val="660066"/>
              </a:solidFill>
            </a:endParaRPr>
          </a:p>
        </p:txBody>
      </p:sp>
      <p:cxnSp>
        <p:nvCxnSpPr>
          <p:cNvPr id="52" name="Connecteur droit avec flèche 51"/>
          <p:cNvCxnSpPr/>
          <p:nvPr/>
        </p:nvCxnSpPr>
        <p:spPr>
          <a:xfrm>
            <a:off x="1263650" y="1984375"/>
            <a:ext cx="0" cy="438150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>
            <a:stCxn id="49" idx="4"/>
          </p:cNvCxnSpPr>
          <p:nvPr/>
        </p:nvCxnSpPr>
        <p:spPr>
          <a:xfrm>
            <a:off x="1281113" y="1984375"/>
            <a:ext cx="1290638" cy="423913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stCxn id="45" idx="6"/>
            <a:endCxn id="4" idx="1"/>
          </p:cNvCxnSpPr>
          <p:nvPr/>
        </p:nvCxnSpPr>
        <p:spPr>
          <a:xfrm flipV="1">
            <a:off x="2181226" y="37433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571751" y="2406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add a new species</a:t>
            </a:r>
          </a:p>
          <a:p>
            <a:pPr algn="ctr"/>
            <a:r>
              <a:rPr lang="eu-ES" dirty="0" smtClean="0"/>
              <a:t>(type, M, </a:t>
            </a:r>
            <a:r>
              <a:rPr lang="eu-ES" dirty="0"/>
              <a:t>ε, </a:t>
            </a:r>
            <a:r>
              <a:rPr lang="eu-ES" dirty="0" smtClean="0"/>
              <a:t>e)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4212291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Algorithm </a:t>
            </a:r>
          </a:p>
          <a:p>
            <a:pPr algn="ctr"/>
            <a:endParaRPr lang="eu-ES" sz="2800" dirty="0"/>
          </a:p>
        </p:txBody>
      </p:sp>
      <p:sp>
        <p:nvSpPr>
          <p:cNvPr id="3" name="Rectangle 2"/>
          <p:cNvSpPr/>
          <p:nvPr/>
        </p:nvSpPr>
        <p:spPr>
          <a:xfrm>
            <a:off x="2571751" y="831850"/>
            <a:ext cx="2492374" cy="8572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Creation of </a:t>
            </a:r>
          </a:p>
          <a:p>
            <a:pPr algn="ctr"/>
            <a:r>
              <a:rPr lang="eu-ES" dirty="0" smtClean="0"/>
              <a:t>nutrient and detritus</a:t>
            </a:r>
            <a:endParaRPr lang="eu-ES" dirty="0"/>
          </a:p>
        </p:txBody>
      </p:sp>
      <p:sp>
        <p:nvSpPr>
          <p:cNvPr id="4" name="Rectangle 3"/>
          <p:cNvSpPr/>
          <p:nvPr/>
        </p:nvSpPr>
        <p:spPr>
          <a:xfrm>
            <a:off x="2571751" y="3422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Interaction matrix</a:t>
            </a:r>
            <a:endParaRPr lang="eu-ES" dirty="0"/>
          </a:p>
        </p:txBody>
      </p:sp>
      <p:sp>
        <p:nvSpPr>
          <p:cNvPr id="5" name="Rectangle 4"/>
          <p:cNvSpPr/>
          <p:nvPr/>
        </p:nvSpPr>
        <p:spPr>
          <a:xfrm>
            <a:off x="2571751" y="44640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run the dynamics</a:t>
            </a:r>
            <a:endParaRPr lang="eu-ES" dirty="0"/>
          </a:p>
        </p:txBody>
      </p:sp>
      <p:sp>
        <p:nvSpPr>
          <p:cNvPr id="8" name="Rectangle 7"/>
          <p:cNvSpPr/>
          <p:nvPr/>
        </p:nvSpPr>
        <p:spPr>
          <a:xfrm>
            <a:off x="460375" y="2393950"/>
            <a:ext cx="1603375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Species pool</a:t>
            </a:r>
            <a:endParaRPr lang="eu-ES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3810000" y="1689100"/>
            <a:ext cx="7938" cy="7175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>
            <a:off x="3810000" y="30480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>
            <a:stCxn id="4" idx="2"/>
            <a:endCxn id="5" idx="0"/>
          </p:cNvCxnSpPr>
          <p:nvPr/>
        </p:nvCxnSpPr>
        <p:spPr>
          <a:xfrm>
            <a:off x="3817938" y="4064000"/>
            <a:ext cx="0" cy="4000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/>
          <p:nvPr/>
        </p:nvCxnSpPr>
        <p:spPr>
          <a:xfrm flipH="1" flipV="1">
            <a:off x="2063750" y="2714625"/>
            <a:ext cx="508001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Ellipse 44"/>
          <p:cNvSpPr/>
          <p:nvPr/>
        </p:nvSpPr>
        <p:spPr>
          <a:xfrm>
            <a:off x="381000" y="34425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interaction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6" name="Ellipse 45"/>
          <p:cNvSpPr/>
          <p:nvPr/>
        </p:nvSpPr>
        <p:spPr>
          <a:xfrm>
            <a:off x="381000" y="6143624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ode’s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381000" y="5335997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runge-kutta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381000" y="44839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integration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9" name="Ellipse 48"/>
          <p:cNvSpPr/>
          <p:nvPr/>
        </p:nvSpPr>
        <p:spPr>
          <a:xfrm>
            <a:off x="381000" y="137876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species</a:t>
            </a:r>
            <a:endParaRPr lang="eu-ES" dirty="0">
              <a:solidFill>
                <a:srgbClr val="660066"/>
              </a:solidFill>
            </a:endParaRPr>
          </a:p>
        </p:txBody>
      </p:sp>
      <p:cxnSp>
        <p:nvCxnSpPr>
          <p:cNvPr id="52" name="Connecteur droit avec flèche 51"/>
          <p:cNvCxnSpPr/>
          <p:nvPr/>
        </p:nvCxnSpPr>
        <p:spPr>
          <a:xfrm>
            <a:off x="1263650" y="1984375"/>
            <a:ext cx="0" cy="438150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>
            <a:stCxn id="49" idx="4"/>
          </p:cNvCxnSpPr>
          <p:nvPr/>
        </p:nvCxnSpPr>
        <p:spPr>
          <a:xfrm>
            <a:off x="1281113" y="1984375"/>
            <a:ext cx="1290638" cy="423913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stCxn id="45" idx="6"/>
            <a:endCxn id="4" idx="1"/>
          </p:cNvCxnSpPr>
          <p:nvPr/>
        </p:nvCxnSpPr>
        <p:spPr>
          <a:xfrm flipV="1">
            <a:off x="2181226" y="37433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avec flèche 58"/>
          <p:cNvCxnSpPr>
            <a:stCxn id="48" idx="6"/>
            <a:endCxn id="5" idx="1"/>
          </p:cNvCxnSpPr>
          <p:nvPr/>
        </p:nvCxnSpPr>
        <p:spPr>
          <a:xfrm flipV="1">
            <a:off x="2181226" y="47847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avec flèche 61"/>
          <p:cNvCxnSpPr>
            <a:stCxn id="47" idx="0"/>
            <a:endCxn id="48" idx="4"/>
          </p:cNvCxnSpPr>
          <p:nvPr/>
        </p:nvCxnSpPr>
        <p:spPr>
          <a:xfrm flipV="1">
            <a:off x="1281113" y="5089525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1285876" y="5941603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2571751" y="2406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add a new species</a:t>
            </a:r>
          </a:p>
          <a:p>
            <a:pPr algn="ctr"/>
            <a:r>
              <a:rPr lang="eu-ES" dirty="0" smtClean="0"/>
              <a:t>(type, M, </a:t>
            </a:r>
            <a:r>
              <a:rPr lang="eu-ES" dirty="0"/>
              <a:t>ε, </a:t>
            </a:r>
            <a:r>
              <a:rPr lang="eu-ES" dirty="0" smtClean="0"/>
              <a:t>e)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1952153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Algorithm </a:t>
            </a:r>
          </a:p>
          <a:p>
            <a:pPr algn="ctr"/>
            <a:endParaRPr lang="eu-ES" sz="2800" dirty="0"/>
          </a:p>
        </p:txBody>
      </p:sp>
      <p:sp>
        <p:nvSpPr>
          <p:cNvPr id="3" name="Rectangle 2"/>
          <p:cNvSpPr/>
          <p:nvPr/>
        </p:nvSpPr>
        <p:spPr>
          <a:xfrm>
            <a:off x="2571751" y="831850"/>
            <a:ext cx="2492374" cy="8572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Creation of </a:t>
            </a:r>
          </a:p>
          <a:p>
            <a:pPr algn="ctr"/>
            <a:r>
              <a:rPr lang="eu-ES" dirty="0" smtClean="0"/>
              <a:t>nutrient and detritus</a:t>
            </a:r>
            <a:endParaRPr lang="eu-ES" dirty="0"/>
          </a:p>
        </p:txBody>
      </p:sp>
      <p:sp>
        <p:nvSpPr>
          <p:cNvPr id="4" name="Rectangle 3"/>
          <p:cNvSpPr/>
          <p:nvPr/>
        </p:nvSpPr>
        <p:spPr>
          <a:xfrm>
            <a:off x="2571751" y="3422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Interaction matrix</a:t>
            </a:r>
            <a:endParaRPr lang="eu-ES" dirty="0"/>
          </a:p>
        </p:txBody>
      </p:sp>
      <p:sp>
        <p:nvSpPr>
          <p:cNvPr id="5" name="Rectangle 4"/>
          <p:cNvSpPr/>
          <p:nvPr/>
        </p:nvSpPr>
        <p:spPr>
          <a:xfrm>
            <a:off x="2571751" y="44640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run the dynamics</a:t>
            </a:r>
            <a:endParaRPr lang="eu-ES" dirty="0"/>
          </a:p>
        </p:txBody>
      </p:sp>
      <p:sp>
        <p:nvSpPr>
          <p:cNvPr id="6" name="Rectangle 5"/>
          <p:cNvSpPr/>
          <p:nvPr/>
        </p:nvSpPr>
        <p:spPr>
          <a:xfrm>
            <a:off x="2571751" y="5495925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remove extincted sp.</a:t>
            </a:r>
            <a:endParaRPr lang="eu-ES" dirty="0"/>
          </a:p>
        </p:txBody>
      </p:sp>
      <p:sp>
        <p:nvSpPr>
          <p:cNvPr id="8" name="Rectangle 7"/>
          <p:cNvSpPr/>
          <p:nvPr/>
        </p:nvSpPr>
        <p:spPr>
          <a:xfrm>
            <a:off x="460375" y="2393950"/>
            <a:ext cx="1603375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Species pool</a:t>
            </a:r>
            <a:endParaRPr lang="eu-ES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3810000" y="1689100"/>
            <a:ext cx="7938" cy="7175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>
            <a:off x="3810000" y="30480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>
            <a:stCxn id="4" idx="2"/>
            <a:endCxn id="5" idx="0"/>
          </p:cNvCxnSpPr>
          <p:nvPr/>
        </p:nvCxnSpPr>
        <p:spPr>
          <a:xfrm>
            <a:off x="3817938" y="4064000"/>
            <a:ext cx="0" cy="4000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>
            <a:off x="3803650" y="51054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/>
          <p:nvPr/>
        </p:nvCxnSpPr>
        <p:spPr>
          <a:xfrm flipH="1" flipV="1">
            <a:off x="2063750" y="2714625"/>
            <a:ext cx="508001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Ellipse 44"/>
          <p:cNvSpPr/>
          <p:nvPr/>
        </p:nvSpPr>
        <p:spPr>
          <a:xfrm>
            <a:off x="381000" y="34425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interaction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6" name="Ellipse 45"/>
          <p:cNvSpPr/>
          <p:nvPr/>
        </p:nvSpPr>
        <p:spPr>
          <a:xfrm>
            <a:off x="381000" y="6143624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ode’s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381000" y="5335997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runge-kutta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381000" y="44839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integration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9" name="Ellipse 48"/>
          <p:cNvSpPr/>
          <p:nvPr/>
        </p:nvSpPr>
        <p:spPr>
          <a:xfrm>
            <a:off x="381000" y="137876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species</a:t>
            </a:r>
            <a:endParaRPr lang="eu-ES" dirty="0">
              <a:solidFill>
                <a:srgbClr val="660066"/>
              </a:solidFill>
            </a:endParaRPr>
          </a:p>
        </p:txBody>
      </p:sp>
      <p:cxnSp>
        <p:nvCxnSpPr>
          <p:cNvPr id="52" name="Connecteur droit avec flèche 51"/>
          <p:cNvCxnSpPr/>
          <p:nvPr/>
        </p:nvCxnSpPr>
        <p:spPr>
          <a:xfrm>
            <a:off x="1263650" y="1984375"/>
            <a:ext cx="0" cy="438150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>
            <a:stCxn id="49" idx="4"/>
          </p:cNvCxnSpPr>
          <p:nvPr/>
        </p:nvCxnSpPr>
        <p:spPr>
          <a:xfrm>
            <a:off x="1281113" y="1984375"/>
            <a:ext cx="1290638" cy="423913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stCxn id="45" idx="6"/>
            <a:endCxn id="4" idx="1"/>
          </p:cNvCxnSpPr>
          <p:nvPr/>
        </p:nvCxnSpPr>
        <p:spPr>
          <a:xfrm flipV="1">
            <a:off x="2181226" y="37433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avec flèche 58"/>
          <p:cNvCxnSpPr>
            <a:stCxn id="48" idx="6"/>
            <a:endCxn id="5" idx="1"/>
          </p:cNvCxnSpPr>
          <p:nvPr/>
        </p:nvCxnSpPr>
        <p:spPr>
          <a:xfrm flipV="1">
            <a:off x="2181226" y="47847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avec flèche 61"/>
          <p:cNvCxnSpPr>
            <a:stCxn id="47" idx="0"/>
            <a:endCxn id="48" idx="4"/>
          </p:cNvCxnSpPr>
          <p:nvPr/>
        </p:nvCxnSpPr>
        <p:spPr>
          <a:xfrm flipV="1">
            <a:off x="1281113" y="5089525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1285876" y="5941603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2571751" y="2406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add a new species</a:t>
            </a:r>
          </a:p>
          <a:p>
            <a:pPr algn="ctr"/>
            <a:r>
              <a:rPr lang="eu-ES" dirty="0" smtClean="0"/>
              <a:t>(type, M, </a:t>
            </a:r>
            <a:r>
              <a:rPr lang="eu-ES" dirty="0"/>
              <a:t>ε, </a:t>
            </a:r>
            <a:r>
              <a:rPr lang="eu-ES" dirty="0" smtClean="0"/>
              <a:t>e)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2084362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71751" y="831850"/>
            <a:ext cx="2492374" cy="8572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Creation of </a:t>
            </a:r>
          </a:p>
          <a:p>
            <a:pPr algn="ctr"/>
            <a:r>
              <a:rPr lang="eu-ES" dirty="0" smtClean="0"/>
              <a:t>nutrient and detritus</a:t>
            </a:r>
            <a:endParaRPr lang="eu-ES" dirty="0"/>
          </a:p>
        </p:txBody>
      </p:sp>
      <p:sp>
        <p:nvSpPr>
          <p:cNvPr id="4" name="Rectangle 3"/>
          <p:cNvSpPr/>
          <p:nvPr/>
        </p:nvSpPr>
        <p:spPr>
          <a:xfrm>
            <a:off x="2571751" y="3422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Interaction matrix</a:t>
            </a:r>
            <a:endParaRPr lang="eu-ES" dirty="0"/>
          </a:p>
        </p:txBody>
      </p:sp>
      <p:sp>
        <p:nvSpPr>
          <p:cNvPr id="5" name="Rectangle 4"/>
          <p:cNvSpPr/>
          <p:nvPr/>
        </p:nvSpPr>
        <p:spPr>
          <a:xfrm>
            <a:off x="2571751" y="44640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run the dynamics</a:t>
            </a:r>
            <a:endParaRPr lang="eu-ES" dirty="0"/>
          </a:p>
        </p:txBody>
      </p:sp>
      <p:sp>
        <p:nvSpPr>
          <p:cNvPr id="6" name="Rectangle 5"/>
          <p:cNvSpPr/>
          <p:nvPr/>
        </p:nvSpPr>
        <p:spPr>
          <a:xfrm>
            <a:off x="2571751" y="5495925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remove extincted sp.</a:t>
            </a:r>
            <a:endParaRPr lang="eu-ES" dirty="0"/>
          </a:p>
        </p:txBody>
      </p:sp>
      <p:sp>
        <p:nvSpPr>
          <p:cNvPr id="8" name="Rectangle 7"/>
          <p:cNvSpPr/>
          <p:nvPr/>
        </p:nvSpPr>
        <p:spPr>
          <a:xfrm>
            <a:off x="460375" y="2393950"/>
            <a:ext cx="1603375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Species pool</a:t>
            </a:r>
            <a:endParaRPr lang="eu-ES" dirty="0"/>
          </a:p>
        </p:txBody>
      </p:sp>
      <p:sp>
        <p:nvSpPr>
          <p:cNvPr id="9" name="Rectangle 8"/>
          <p:cNvSpPr/>
          <p:nvPr/>
        </p:nvSpPr>
        <p:spPr>
          <a:xfrm>
            <a:off x="5427664" y="3633019"/>
            <a:ext cx="1419224" cy="77470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Stop conditions</a:t>
            </a:r>
            <a:endParaRPr lang="eu-ES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3810000" y="1689100"/>
            <a:ext cx="7938" cy="7175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7381875" y="3633019"/>
            <a:ext cx="1419224" cy="77470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Output files</a:t>
            </a:r>
            <a:endParaRPr lang="eu-ES" dirty="0"/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3810000" y="30480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>
            <a:stCxn id="4" idx="2"/>
            <a:endCxn id="5" idx="0"/>
          </p:cNvCxnSpPr>
          <p:nvPr/>
        </p:nvCxnSpPr>
        <p:spPr>
          <a:xfrm>
            <a:off x="3817938" y="4064000"/>
            <a:ext cx="0" cy="4000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>
            <a:off x="3803650" y="51054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/>
          <p:nvPr/>
        </p:nvCxnSpPr>
        <p:spPr>
          <a:xfrm>
            <a:off x="6111875" y="4414069"/>
            <a:ext cx="0" cy="1711325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rme libre 26"/>
          <p:cNvSpPr/>
          <p:nvPr/>
        </p:nvSpPr>
        <p:spPr>
          <a:xfrm>
            <a:off x="3778250" y="6125394"/>
            <a:ext cx="2333625" cy="449211"/>
          </a:xfrm>
          <a:custGeom>
            <a:avLst/>
            <a:gdLst>
              <a:gd name="connsiteX0" fmla="*/ 0 w 2714672"/>
              <a:gd name="connsiteY0" fmla="*/ 15875 h 449211"/>
              <a:gd name="connsiteX1" fmla="*/ 47625 w 2714672"/>
              <a:gd name="connsiteY1" fmla="*/ 206375 h 449211"/>
              <a:gd name="connsiteX2" fmla="*/ 142875 w 2714672"/>
              <a:gd name="connsiteY2" fmla="*/ 333375 h 449211"/>
              <a:gd name="connsiteX3" fmla="*/ 333375 w 2714672"/>
              <a:gd name="connsiteY3" fmla="*/ 412750 h 449211"/>
              <a:gd name="connsiteX4" fmla="*/ 936625 w 2714672"/>
              <a:gd name="connsiteY4" fmla="*/ 428625 h 449211"/>
              <a:gd name="connsiteX5" fmla="*/ 2428875 w 2714672"/>
              <a:gd name="connsiteY5" fmla="*/ 412750 h 449211"/>
              <a:gd name="connsiteX6" fmla="*/ 2714625 w 2714672"/>
              <a:gd name="connsiteY6" fmla="*/ 0 h 449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14672" h="449211">
                <a:moveTo>
                  <a:pt x="0" y="15875"/>
                </a:moveTo>
                <a:cubicBezTo>
                  <a:pt x="11906" y="84666"/>
                  <a:pt x="23813" y="153458"/>
                  <a:pt x="47625" y="206375"/>
                </a:cubicBezTo>
                <a:cubicBezTo>
                  <a:pt x="71437" y="259292"/>
                  <a:pt x="95250" y="298979"/>
                  <a:pt x="142875" y="333375"/>
                </a:cubicBezTo>
                <a:cubicBezTo>
                  <a:pt x="190500" y="367771"/>
                  <a:pt x="201083" y="396875"/>
                  <a:pt x="333375" y="412750"/>
                </a:cubicBezTo>
                <a:cubicBezTo>
                  <a:pt x="465667" y="428625"/>
                  <a:pt x="587375" y="428625"/>
                  <a:pt x="936625" y="428625"/>
                </a:cubicBezTo>
                <a:cubicBezTo>
                  <a:pt x="1285875" y="428625"/>
                  <a:pt x="2132542" y="484188"/>
                  <a:pt x="2428875" y="412750"/>
                </a:cubicBezTo>
                <a:cubicBezTo>
                  <a:pt x="2725208" y="341312"/>
                  <a:pt x="2714625" y="0"/>
                  <a:pt x="2714625" y="0"/>
                </a:cubicBezTo>
              </a:path>
            </a:pathLst>
          </a:custGeom>
          <a:ln w="38100" cmpd="sng">
            <a:solidFill>
              <a:srgbClr val="6600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29" name="Connecteur droit avec flèche 28"/>
          <p:cNvCxnSpPr/>
          <p:nvPr/>
        </p:nvCxnSpPr>
        <p:spPr>
          <a:xfrm flipH="1">
            <a:off x="6862764" y="4064000"/>
            <a:ext cx="519111" cy="0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>
            <a:endCxn id="38" idx="3"/>
          </p:cNvCxnSpPr>
          <p:nvPr/>
        </p:nvCxnSpPr>
        <p:spPr>
          <a:xfrm flipV="1">
            <a:off x="3810000" y="1984375"/>
            <a:ext cx="1843000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Forme libre 37"/>
          <p:cNvSpPr/>
          <p:nvPr/>
        </p:nvSpPr>
        <p:spPr>
          <a:xfrm>
            <a:off x="5653000" y="1984375"/>
            <a:ext cx="447500" cy="1648644"/>
          </a:xfrm>
          <a:custGeom>
            <a:avLst/>
            <a:gdLst>
              <a:gd name="connsiteX0" fmla="*/ 444500 w 447500"/>
              <a:gd name="connsiteY0" fmla="*/ 1460500 h 1460500"/>
              <a:gd name="connsiteX1" fmla="*/ 428625 w 447500"/>
              <a:gd name="connsiteY1" fmla="*/ 428625 h 1460500"/>
              <a:gd name="connsiteX2" fmla="*/ 301625 w 447500"/>
              <a:gd name="connsiteY2" fmla="*/ 79375 h 1460500"/>
              <a:gd name="connsiteX3" fmla="*/ 0 w 447500"/>
              <a:gd name="connsiteY3" fmla="*/ 0 h 146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500" h="1460500">
                <a:moveTo>
                  <a:pt x="444500" y="1460500"/>
                </a:moveTo>
                <a:cubicBezTo>
                  <a:pt x="448469" y="1059656"/>
                  <a:pt x="452438" y="658812"/>
                  <a:pt x="428625" y="428625"/>
                </a:cubicBezTo>
                <a:cubicBezTo>
                  <a:pt x="404812" y="198437"/>
                  <a:pt x="373062" y="150812"/>
                  <a:pt x="301625" y="79375"/>
                </a:cubicBezTo>
                <a:cubicBezTo>
                  <a:pt x="230188" y="7938"/>
                  <a:pt x="0" y="0"/>
                  <a:pt x="0" y="0"/>
                </a:cubicBezTo>
              </a:path>
            </a:pathLst>
          </a:custGeom>
          <a:ln w="38100" cmpd="sng">
            <a:solidFill>
              <a:srgbClr val="6600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42" name="Connecteur droit avec flèche 41"/>
          <p:cNvCxnSpPr/>
          <p:nvPr/>
        </p:nvCxnSpPr>
        <p:spPr>
          <a:xfrm flipH="1" flipV="1">
            <a:off x="2063750" y="2714625"/>
            <a:ext cx="508001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Ellipse 44"/>
          <p:cNvSpPr/>
          <p:nvPr/>
        </p:nvSpPr>
        <p:spPr>
          <a:xfrm>
            <a:off x="381000" y="34425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interaction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6" name="Ellipse 45"/>
          <p:cNvSpPr/>
          <p:nvPr/>
        </p:nvSpPr>
        <p:spPr>
          <a:xfrm>
            <a:off x="381000" y="6143624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ode’s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381000" y="5335997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runge-kutta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381000" y="44839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integration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9" name="Ellipse 48"/>
          <p:cNvSpPr/>
          <p:nvPr/>
        </p:nvSpPr>
        <p:spPr>
          <a:xfrm>
            <a:off x="381000" y="137876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species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7191374" y="2408288"/>
            <a:ext cx="1800226" cy="75083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print outputs</a:t>
            </a:r>
            <a:endParaRPr lang="eu-ES" dirty="0">
              <a:solidFill>
                <a:srgbClr val="660066"/>
              </a:solidFill>
            </a:endParaRPr>
          </a:p>
        </p:txBody>
      </p:sp>
      <p:cxnSp>
        <p:nvCxnSpPr>
          <p:cNvPr id="52" name="Connecteur droit avec flèche 51"/>
          <p:cNvCxnSpPr/>
          <p:nvPr/>
        </p:nvCxnSpPr>
        <p:spPr>
          <a:xfrm>
            <a:off x="1263650" y="1984375"/>
            <a:ext cx="0" cy="438150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>
            <a:stCxn id="49" idx="4"/>
          </p:cNvCxnSpPr>
          <p:nvPr/>
        </p:nvCxnSpPr>
        <p:spPr>
          <a:xfrm>
            <a:off x="1281113" y="1984375"/>
            <a:ext cx="1290638" cy="423913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stCxn id="45" idx="6"/>
            <a:endCxn id="4" idx="1"/>
          </p:cNvCxnSpPr>
          <p:nvPr/>
        </p:nvCxnSpPr>
        <p:spPr>
          <a:xfrm flipV="1">
            <a:off x="2181226" y="37433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avec flèche 58"/>
          <p:cNvCxnSpPr>
            <a:stCxn id="48" idx="6"/>
            <a:endCxn id="5" idx="1"/>
          </p:cNvCxnSpPr>
          <p:nvPr/>
        </p:nvCxnSpPr>
        <p:spPr>
          <a:xfrm flipV="1">
            <a:off x="2181226" y="47847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avec flèche 61"/>
          <p:cNvCxnSpPr>
            <a:stCxn id="47" idx="0"/>
            <a:endCxn id="48" idx="4"/>
          </p:cNvCxnSpPr>
          <p:nvPr/>
        </p:nvCxnSpPr>
        <p:spPr>
          <a:xfrm flipV="1">
            <a:off x="1281113" y="5089525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1285876" y="5941603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/>
          <p:cNvCxnSpPr>
            <a:stCxn id="50" idx="4"/>
            <a:endCxn id="12" idx="0"/>
          </p:cNvCxnSpPr>
          <p:nvPr/>
        </p:nvCxnSpPr>
        <p:spPr>
          <a:xfrm>
            <a:off x="8091487" y="3159123"/>
            <a:ext cx="0" cy="473896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3349625" y="1767961"/>
            <a:ext cx="45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for</a:t>
            </a:r>
            <a:endParaRPr lang="eu-ES" dirty="0"/>
          </a:p>
        </p:txBody>
      </p:sp>
      <p:sp>
        <p:nvSpPr>
          <p:cNvPr id="16" name="ZoneTexte 15"/>
          <p:cNvSpPr txBox="1"/>
          <p:nvPr/>
        </p:nvSpPr>
        <p:spPr>
          <a:xfrm>
            <a:off x="5653000" y="442691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if</a:t>
            </a:r>
            <a:endParaRPr lang="eu-ES" dirty="0"/>
          </a:p>
        </p:txBody>
      </p:sp>
      <p:sp>
        <p:nvSpPr>
          <p:cNvPr id="17" name="ZoneTexte 16"/>
          <p:cNvSpPr txBox="1"/>
          <p:nvPr/>
        </p:nvSpPr>
        <p:spPr>
          <a:xfrm>
            <a:off x="6855842" y="4064000"/>
            <a:ext cx="494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yes</a:t>
            </a:r>
            <a:endParaRPr lang="eu-ES" dirty="0"/>
          </a:p>
        </p:txBody>
      </p:sp>
      <p:sp>
        <p:nvSpPr>
          <p:cNvPr id="18" name="ZoneTexte 17"/>
          <p:cNvSpPr txBox="1"/>
          <p:nvPr/>
        </p:nvSpPr>
        <p:spPr>
          <a:xfrm>
            <a:off x="5626296" y="3237984"/>
            <a:ext cx="427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no</a:t>
            </a:r>
            <a:endParaRPr lang="eu-ES" dirty="0"/>
          </a:p>
        </p:txBody>
      </p:sp>
      <p:sp>
        <p:nvSpPr>
          <p:cNvPr id="39" name="Rectangle 38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Algorithm </a:t>
            </a:r>
          </a:p>
          <a:p>
            <a:pPr algn="ctr"/>
            <a:endParaRPr lang="eu-ES" sz="2800" dirty="0"/>
          </a:p>
        </p:txBody>
      </p:sp>
      <p:sp>
        <p:nvSpPr>
          <p:cNvPr id="41" name="Rectangle 40"/>
          <p:cNvSpPr/>
          <p:nvPr/>
        </p:nvSpPr>
        <p:spPr>
          <a:xfrm>
            <a:off x="2571751" y="2406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add a new species</a:t>
            </a:r>
          </a:p>
          <a:p>
            <a:pPr algn="ctr"/>
            <a:r>
              <a:rPr lang="eu-ES" dirty="0" smtClean="0"/>
              <a:t>(type, M, </a:t>
            </a:r>
            <a:r>
              <a:rPr lang="eu-ES" dirty="0"/>
              <a:t>ε, </a:t>
            </a:r>
            <a:r>
              <a:rPr lang="eu-ES" dirty="0" smtClean="0"/>
              <a:t>e)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2671632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à coins arrondis 53"/>
          <p:cNvSpPr/>
          <p:nvPr/>
        </p:nvSpPr>
        <p:spPr>
          <a:xfrm>
            <a:off x="5143890" y="3442519"/>
            <a:ext cx="3895334" cy="10895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51" name="Rectangle à coins arrondis 50"/>
          <p:cNvSpPr/>
          <p:nvPr/>
        </p:nvSpPr>
        <p:spPr>
          <a:xfrm>
            <a:off x="2473719" y="757793"/>
            <a:ext cx="3860406" cy="599143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Structure</a:t>
            </a:r>
          </a:p>
          <a:p>
            <a:pPr algn="ctr"/>
            <a:endParaRPr lang="eu-ES" sz="2800" dirty="0"/>
          </a:p>
        </p:txBody>
      </p:sp>
      <p:sp>
        <p:nvSpPr>
          <p:cNvPr id="3" name="Rectangle 2"/>
          <p:cNvSpPr/>
          <p:nvPr/>
        </p:nvSpPr>
        <p:spPr>
          <a:xfrm>
            <a:off x="2571751" y="831850"/>
            <a:ext cx="2492374" cy="8572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Creation of </a:t>
            </a:r>
          </a:p>
          <a:p>
            <a:pPr algn="ctr"/>
            <a:r>
              <a:rPr lang="eu-ES" dirty="0" smtClean="0"/>
              <a:t>nutrient and detritus</a:t>
            </a:r>
            <a:endParaRPr lang="eu-ES" dirty="0"/>
          </a:p>
        </p:txBody>
      </p:sp>
      <p:sp>
        <p:nvSpPr>
          <p:cNvPr id="4" name="Rectangle 3"/>
          <p:cNvSpPr/>
          <p:nvPr/>
        </p:nvSpPr>
        <p:spPr>
          <a:xfrm>
            <a:off x="2571751" y="3422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Interaction matrix</a:t>
            </a:r>
            <a:endParaRPr lang="eu-ES" dirty="0"/>
          </a:p>
        </p:txBody>
      </p:sp>
      <p:sp>
        <p:nvSpPr>
          <p:cNvPr id="5" name="Rectangle 4"/>
          <p:cNvSpPr/>
          <p:nvPr/>
        </p:nvSpPr>
        <p:spPr>
          <a:xfrm>
            <a:off x="2571751" y="44640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run the dynamics</a:t>
            </a:r>
            <a:endParaRPr lang="eu-ES" dirty="0"/>
          </a:p>
        </p:txBody>
      </p:sp>
      <p:sp>
        <p:nvSpPr>
          <p:cNvPr id="6" name="Rectangle 5"/>
          <p:cNvSpPr/>
          <p:nvPr/>
        </p:nvSpPr>
        <p:spPr>
          <a:xfrm>
            <a:off x="2571751" y="5495925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remove extincted sp.</a:t>
            </a:r>
            <a:endParaRPr lang="eu-ES" dirty="0"/>
          </a:p>
        </p:txBody>
      </p:sp>
      <p:sp>
        <p:nvSpPr>
          <p:cNvPr id="8" name="Rectangle 7"/>
          <p:cNvSpPr/>
          <p:nvPr/>
        </p:nvSpPr>
        <p:spPr>
          <a:xfrm>
            <a:off x="460375" y="2393950"/>
            <a:ext cx="1603375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Species pool</a:t>
            </a:r>
            <a:endParaRPr lang="eu-ES" dirty="0"/>
          </a:p>
        </p:txBody>
      </p:sp>
      <p:sp>
        <p:nvSpPr>
          <p:cNvPr id="9" name="Rectangle 8"/>
          <p:cNvSpPr/>
          <p:nvPr/>
        </p:nvSpPr>
        <p:spPr>
          <a:xfrm>
            <a:off x="5427664" y="3633019"/>
            <a:ext cx="1419224" cy="77470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Stop conditions</a:t>
            </a:r>
            <a:endParaRPr lang="eu-ES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3810000" y="1689100"/>
            <a:ext cx="7938" cy="7175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7381875" y="3633019"/>
            <a:ext cx="1419224" cy="77470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Output files</a:t>
            </a:r>
            <a:endParaRPr lang="eu-ES" dirty="0"/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3810000" y="30480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>
            <a:stCxn id="4" idx="2"/>
            <a:endCxn id="5" idx="0"/>
          </p:cNvCxnSpPr>
          <p:nvPr/>
        </p:nvCxnSpPr>
        <p:spPr>
          <a:xfrm>
            <a:off x="3817938" y="4064000"/>
            <a:ext cx="0" cy="4000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>
            <a:off x="3803650" y="51054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/>
          <p:nvPr/>
        </p:nvCxnSpPr>
        <p:spPr>
          <a:xfrm>
            <a:off x="6111875" y="4414069"/>
            <a:ext cx="0" cy="1711325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rme libre 26"/>
          <p:cNvSpPr/>
          <p:nvPr/>
        </p:nvSpPr>
        <p:spPr>
          <a:xfrm>
            <a:off x="3778250" y="6125394"/>
            <a:ext cx="2333625" cy="449211"/>
          </a:xfrm>
          <a:custGeom>
            <a:avLst/>
            <a:gdLst>
              <a:gd name="connsiteX0" fmla="*/ 0 w 2714672"/>
              <a:gd name="connsiteY0" fmla="*/ 15875 h 449211"/>
              <a:gd name="connsiteX1" fmla="*/ 47625 w 2714672"/>
              <a:gd name="connsiteY1" fmla="*/ 206375 h 449211"/>
              <a:gd name="connsiteX2" fmla="*/ 142875 w 2714672"/>
              <a:gd name="connsiteY2" fmla="*/ 333375 h 449211"/>
              <a:gd name="connsiteX3" fmla="*/ 333375 w 2714672"/>
              <a:gd name="connsiteY3" fmla="*/ 412750 h 449211"/>
              <a:gd name="connsiteX4" fmla="*/ 936625 w 2714672"/>
              <a:gd name="connsiteY4" fmla="*/ 428625 h 449211"/>
              <a:gd name="connsiteX5" fmla="*/ 2428875 w 2714672"/>
              <a:gd name="connsiteY5" fmla="*/ 412750 h 449211"/>
              <a:gd name="connsiteX6" fmla="*/ 2714625 w 2714672"/>
              <a:gd name="connsiteY6" fmla="*/ 0 h 449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14672" h="449211">
                <a:moveTo>
                  <a:pt x="0" y="15875"/>
                </a:moveTo>
                <a:cubicBezTo>
                  <a:pt x="11906" y="84666"/>
                  <a:pt x="23813" y="153458"/>
                  <a:pt x="47625" y="206375"/>
                </a:cubicBezTo>
                <a:cubicBezTo>
                  <a:pt x="71437" y="259292"/>
                  <a:pt x="95250" y="298979"/>
                  <a:pt x="142875" y="333375"/>
                </a:cubicBezTo>
                <a:cubicBezTo>
                  <a:pt x="190500" y="367771"/>
                  <a:pt x="201083" y="396875"/>
                  <a:pt x="333375" y="412750"/>
                </a:cubicBezTo>
                <a:cubicBezTo>
                  <a:pt x="465667" y="428625"/>
                  <a:pt x="587375" y="428625"/>
                  <a:pt x="936625" y="428625"/>
                </a:cubicBezTo>
                <a:cubicBezTo>
                  <a:pt x="1285875" y="428625"/>
                  <a:pt x="2132542" y="484188"/>
                  <a:pt x="2428875" y="412750"/>
                </a:cubicBezTo>
                <a:cubicBezTo>
                  <a:pt x="2725208" y="341312"/>
                  <a:pt x="2714625" y="0"/>
                  <a:pt x="2714625" y="0"/>
                </a:cubicBezTo>
              </a:path>
            </a:pathLst>
          </a:custGeom>
          <a:ln w="38100" cmpd="sng">
            <a:solidFill>
              <a:srgbClr val="6600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29" name="Connecteur droit avec flèche 28"/>
          <p:cNvCxnSpPr/>
          <p:nvPr/>
        </p:nvCxnSpPr>
        <p:spPr>
          <a:xfrm flipH="1">
            <a:off x="6862764" y="4064000"/>
            <a:ext cx="519111" cy="0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>
            <a:endCxn id="38" idx="3"/>
          </p:cNvCxnSpPr>
          <p:nvPr/>
        </p:nvCxnSpPr>
        <p:spPr>
          <a:xfrm flipV="1">
            <a:off x="3810000" y="1984375"/>
            <a:ext cx="1843000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Forme libre 37"/>
          <p:cNvSpPr/>
          <p:nvPr/>
        </p:nvSpPr>
        <p:spPr>
          <a:xfrm>
            <a:off x="5653000" y="1984375"/>
            <a:ext cx="447500" cy="1648644"/>
          </a:xfrm>
          <a:custGeom>
            <a:avLst/>
            <a:gdLst>
              <a:gd name="connsiteX0" fmla="*/ 444500 w 447500"/>
              <a:gd name="connsiteY0" fmla="*/ 1460500 h 1460500"/>
              <a:gd name="connsiteX1" fmla="*/ 428625 w 447500"/>
              <a:gd name="connsiteY1" fmla="*/ 428625 h 1460500"/>
              <a:gd name="connsiteX2" fmla="*/ 301625 w 447500"/>
              <a:gd name="connsiteY2" fmla="*/ 79375 h 1460500"/>
              <a:gd name="connsiteX3" fmla="*/ 0 w 447500"/>
              <a:gd name="connsiteY3" fmla="*/ 0 h 146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500" h="1460500">
                <a:moveTo>
                  <a:pt x="444500" y="1460500"/>
                </a:moveTo>
                <a:cubicBezTo>
                  <a:pt x="448469" y="1059656"/>
                  <a:pt x="452438" y="658812"/>
                  <a:pt x="428625" y="428625"/>
                </a:cubicBezTo>
                <a:cubicBezTo>
                  <a:pt x="404812" y="198437"/>
                  <a:pt x="373062" y="150812"/>
                  <a:pt x="301625" y="79375"/>
                </a:cubicBezTo>
                <a:cubicBezTo>
                  <a:pt x="230188" y="7938"/>
                  <a:pt x="0" y="0"/>
                  <a:pt x="0" y="0"/>
                </a:cubicBezTo>
              </a:path>
            </a:pathLst>
          </a:custGeom>
          <a:ln w="38100" cmpd="sng">
            <a:solidFill>
              <a:srgbClr val="6600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42" name="Connecteur droit avec flèche 41"/>
          <p:cNvCxnSpPr/>
          <p:nvPr/>
        </p:nvCxnSpPr>
        <p:spPr>
          <a:xfrm flipH="1" flipV="1">
            <a:off x="2063750" y="2714625"/>
            <a:ext cx="508001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Ellipse 44"/>
          <p:cNvSpPr/>
          <p:nvPr/>
        </p:nvSpPr>
        <p:spPr>
          <a:xfrm>
            <a:off x="381000" y="34425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interaction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6" name="Ellipse 45"/>
          <p:cNvSpPr/>
          <p:nvPr/>
        </p:nvSpPr>
        <p:spPr>
          <a:xfrm>
            <a:off x="381000" y="6143624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ode’s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381000" y="5335997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runge-kutta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381000" y="44839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integration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9" name="Ellipse 48"/>
          <p:cNvSpPr/>
          <p:nvPr/>
        </p:nvSpPr>
        <p:spPr>
          <a:xfrm>
            <a:off x="381000" y="137876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species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7191374" y="2408288"/>
            <a:ext cx="1800226" cy="75083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print outputs</a:t>
            </a:r>
            <a:endParaRPr lang="eu-ES" dirty="0">
              <a:solidFill>
                <a:srgbClr val="660066"/>
              </a:solidFill>
            </a:endParaRPr>
          </a:p>
        </p:txBody>
      </p:sp>
      <p:cxnSp>
        <p:nvCxnSpPr>
          <p:cNvPr id="52" name="Connecteur droit avec flèche 51"/>
          <p:cNvCxnSpPr/>
          <p:nvPr/>
        </p:nvCxnSpPr>
        <p:spPr>
          <a:xfrm>
            <a:off x="1263650" y="1984375"/>
            <a:ext cx="0" cy="438150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>
            <a:stCxn id="49" idx="4"/>
          </p:cNvCxnSpPr>
          <p:nvPr/>
        </p:nvCxnSpPr>
        <p:spPr>
          <a:xfrm>
            <a:off x="1281113" y="1984375"/>
            <a:ext cx="1290638" cy="423913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stCxn id="45" idx="6"/>
            <a:endCxn id="4" idx="1"/>
          </p:cNvCxnSpPr>
          <p:nvPr/>
        </p:nvCxnSpPr>
        <p:spPr>
          <a:xfrm flipV="1">
            <a:off x="2181226" y="37433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avec flèche 58"/>
          <p:cNvCxnSpPr>
            <a:stCxn id="48" idx="6"/>
            <a:endCxn id="5" idx="1"/>
          </p:cNvCxnSpPr>
          <p:nvPr/>
        </p:nvCxnSpPr>
        <p:spPr>
          <a:xfrm flipV="1">
            <a:off x="2181226" y="47847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avec flèche 61"/>
          <p:cNvCxnSpPr>
            <a:stCxn id="47" idx="0"/>
            <a:endCxn id="48" idx="4"/>
          </p:cNvCxnSpPr>
          <p:nvPr/>
        </p:nvCxnSpPr>
        <p:spPr>
          <a:xfrm flipV="1">
            <a:off x="1281113" y="5089525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1285876" y="5941603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/>
          <p:cNvCxnSpPr>
            <a:stCxn id="50" idx="4"/>
            <a:endCxn id="12" idx="0"/>
          </p:cNvCxnSpPr>
          <p:nvPr/>
        </p:nvCxnSpPr>
        <p:spPr>
          <a:xfrm>
            <a:off x="8091487" y="3159123"/>
            <a:ext cx="0" cy="473896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3349625" y="1767961"/>
            <a:ext cx="45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for</a:t>
            </a:r>
            <a:endParaRPr lang="eu-ES" dirty="0"/>
          </a:p>
        </p:txBody>
      </p:sp>
      <p:sp>
        <p:nvSpPr>
          <p:cNvPr id="16" name="ZoneTexte 15"/>
          <p:cNvSpPr txBox="1"/>
          <p:nvPr/>
        </p:nvSpPr>
        <p:spPr>
          <a:xfrm>
            <a:off x="5653000" y="442691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if</a:t>
            </a:r>
            <a:endParaRPr lang="eu-ES" dirty="0"/>
          </a:p>
        </p:txBody>
      </p:sp>
      <p:sp>
        <p:nvSpPr>
          <p:cNvPr id="17" name="ZoneTexte 16"/>
          <p:cNvSpPr txBox="1"/>
          <p:nvPr/>
        </p:nvSpPr>
        <p:spPr>
          <a:xfrm>
            <a:off x="6855842" y="4064000"/>
            <a:ext cx="494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yes</a:t>
            </a:r>
            <a:endParaRPr lang="eu-ES" dirty="0"/>
          </a:p>
        </p:txBody>
      </p:sp>
      <p:sp>
        <p:nvSpPr>
          <p:cNvPr id="18" name="ZoneTexte 17"/>
          <p:cNvSpPr txBox="1"/>
          <p:nvPr/>
        </p:nvSpPr>
        <p:spPr>
          <a:xfrm>
            <a:off x="5626296" y="3237984"/>
            <a:ext cx="427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no</a:t>
            </a:r>
            <a:endParaRPr lang="eu-ES" dirty="0"/>
          </a:p>
        </p:txBody>
      </p:sp>
      <p:sp>
        <p:nvSpPr>
          <p:cNvPr id="25" name="ZoneTexte 24"/>
          <p:cNvSpPr txBox="1"/>
          <p:nvPr/>
        </p:nvSpPr>
        <p:spPr>
          <a:xfrm>
            <a:off x="5021465" y="836057"/>
            <a:ext cx="1209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assembly.c</a:t>
            </a:r>
            <a:endParaRPr lang="eu-ES" dirty="0"/>
          </a:p>
        </p:txBody>
      </p:sp>
      <p:sp>
        <p:nvSpPr>
          <p:cNvPr id="60" name="Rectangle 59"/>
          <p:cNvSpPr/>
          <p:nvPr/>
        </p:nvSpPr>
        <p:spPr>
          <a:xfrm>
            <a:off x="2571751" y="2406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add a new species</a:t>
            </a:r>
          </a:p>
          <a:p>
            <a:pPr algn="ctr"/>
            <a:r>
              <a:rPr lang="eu-ES" dirty="0" smtClean="0"/>
              <a:t>(type, M, </a:t>
            </a:r>
            <a:r>
              <a:rPr lang="eu-ES" dirty="0"/>
              <a:t>ε, </a:t>
            </a:r>
            <a:r>
              <a:rPr lang="eu-ES" dirty="0" smtClean="0"/>
              <a:t>e)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2252989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à coins arrondis 54"/>
          <p:cNvSpPr/>
          <p:nvPr/>
        </p:nvSpPr>
        <p:spPr>
          <a:xfrm>
            <a:off x="7010398" y="2137294"/>
            <a:ext cx="2028826" cy="118796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54" name="Rectangle à coins arrondis 53"/>
          <p:cNvSpPr/>
          <p:nvPr/>
        </p:nvSpPr>
        <p:spPr>
          <a:xfrm>
            <a:off x="5143890" y="3442519"/>
            <a:ext cx="3895334" cy="10895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51" name="Rectangle à coins arrondis 50"/>
          <p:cNvSpPr/>
          <p:nvPr/>
        </p:nvSpPr>
        <p:spPr>
          <a:xfrm>
            <a:off x="2473719" y="757793"/>
            <a:ext cx="3860406" cy="599143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4" name="Rectangle à coins arrondis 43"/>
          <p:cNvSpPr/>
          <p:nvPr/>
        </p:nvSpPr>
        <p:spPr>
          <a:xfrm>
            <a:off x="136525" y="4452169"/>
            <a:ext cx="2228850" cy="237408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3" name="Rectangle à coins arrondis 42"/>
          <p:cNvSpPr/>
          <p:nvPr/>
        </p:nvSpPr>
        <p:spPr>
          <a:xfrm>
            <a:off x="136525" y="3401762"/>
            <a:ext cx="2228850" cy="91623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0" name="Rectangle à coins arrondis 39"/>
          <p:cNvSpPr/>
          <p:nvPr/>
        </p:nvSpPr>
        <p:spPr>
          <a:xfrm>
            <a:off x="136525" y="2235718"/>
            <a:ext cx="2228850" cy="10895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19" name="Rectangle à coins arrondis 18"/>
          <p:cNvSpPr/>
          <p:nvPr/>
        </p:nvSpPr>
        <p:spPr>
          <a:xfrm>
            <a:off x="142875" y="1047750"/>
            <a:ext cx="2222500" cy="10895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Structure</a:t>
            </a:r>
          </a:p>
          <a:p>
            <a:pPr algn="ctr"/>
            <a:endParaRPr lang="eu-ES" sz="2800" dirty="0"/>
          </a:p>
        </p:txBody>
      </p:sp>
      <p:sp>
        <p:nvSpPr>
          <p:cNvPr id="3" name="Rectangle 2"/>
          <p:cNvSpPr/>
          <p:nvPr/>
        </p:nvSpPr>
        <p:spPr>
          <a:xfrm>
            <a:off x="2571751" y="831850"/>
            <a:ext cx="2492374" cy="8572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Creation of </a:t>
            </a:r>
          </a:p>
          <a:p>
            <a:pPr algn="ctr"/>
            <a:r>
              <a:rPr lang="eu-ES" dirty="0" smtClean="0"/>
              <a:t>nutrient and detritus</a:t>
            </a:r>
            <a:endParaRPr lang="eu-ES" dirty="0"/>
          </a:p>
        </p:txBody>
      </p:sp>
      <p:sp>
        <p:nvSpPr>
          <p:cNvPr id="4" name="Rectangle 3"/>
          <p:cNvSpPr/>
          <p:nvPr/>
        </p:nvSpPr>
        <p:spPr>
          <a:xfrm>
            <a:off x="2571751" y="3422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Interaction matrix</a:t>
            </a:r>
            <a:endParaRPr lang="eu-ES" dirty="0"/>
          </a:p>
        </p:txBody>
      </p:sp>
      <p:sp>
        <p:nvSpPr>
          <p:cNvPr id="5" name="Rectangle 4"/>
          <p:cNvSpPr/>
          <p:nvPr/>
        </p:nvSpPr>
        <p:spPr>
          <a:xfrm>
            <a:off x="2571751" y="44640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run the dynamics</a:t>
            </a:r>
            <a:endParaRPr lang="eu-ES" dirty="0"/>
          </a:p>
        </p:txBody>
      </p:sp>
      <p:sp>
        <p:nvSpPr>
          <p:cNvPr id="6" name="Rectangle 5"/>
          <p:cNvSpPr/>
          <p:nvPr/>
        </p:nvSpPr>
        <p:spPr>
          <a:xfrm>
            <a:off x="2571751" y="5495925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remove extincted sp.</a:t>
            </a:r>
            <a:endParaRPr lang="eu-ES" dirty="0"/>
          </a:p>
        </p:txBody>
      </p:sp>
      <p:sp>
        <p:nvSpPr>
          <p:cNvPr id="8" name="Rectangle 7"/>
          <p:cNvSpPr/>
          <p:nvPr/>
        </p:nvSpPr>
        <p:spPr>
          <a:xfrm>
            <a:off x="460375" y="2393950"/>
            <a:ext cx="1603375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Species pool</a:t>
            </a:r>
            <a:endParaRPr lang="eu-ES" dirty="0"/>
          </a:p>
        </p:txBody>
      </p:sp>
      <p:sp>
        <p:nvSpPr>
          <p:cNvPr id="9" name="Rectangle 8"/>
          <p:cNvSpPr/>
          <p:nvPr/>
        </p:nvSpPr>
        <p:spPr>
          <a:xfrm>
            <a:off x="5427664" y="3633019"/>
            <a:ext cx="1419224" cy="77470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Stop conditions</a:t>
            </a:r>
            <a:endParaRPr lang="eu-ES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3810000" y="1689100"/>
            <a:ext cx="7938" cy="7175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7381875" y="3633019"/>
            <a:ext cx="1419224" cy="77470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Output files</a:t>
            </a:r>
            <a:endParaRPr lang="eu-ES" dirty="0"/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3810000" y="30480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>
            <a:stCxn id="4" idx="2"/>
            <a:endCxn id="5" idx="0"/>
          </p:cNvCxnSpPr>
          <p:nvPr/>
        </p:nvCxnSpPr>
        <p:spPr>
          <a:xfrm>
            <a:off x="3817938" y="4064000"/>
            <a:ext cx="0" cy="4000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>
            <a:off x="3803650" y="51054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/>
          <p:nvPr/>
        </p:nvCxnSpPr>
        <p:spPr>
          <a:xfrm>
            <a:off x="6111875" y="4414069"/>
            <a:ext cx="0" cy="1711325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rme libre 26"/>
          <p:cNvSpPr/>
          <p:nvPr/>
        </p:nvSpPr>
        <p:spPr>
          <a:xfrm>
            <a:off x="3778250" y="6125394"/>
            <a:ext cx="2333625" cy="449211"/>
          </a:xfrm>
          <a:custGeom>
            <a:avLst/>
            <a:gdLst>
              <a:gd name="connsiteX0" fmla="*/ 0 w 2714672"/>
              <a:gd name="connsiteY0" fmla="*/ 15875 h 449211"/>
              <a:gd name="connsiteX1" fmla="*/ 47625 w 2714672"/>
              <a:gd name="connsiteY1" fmla="*/ 206375 h 449211"/>
              <a:gd name="connsiteX2" fmla="*/ 142875 w 2714672"/>
              <a:gd name="connsiteY2" fmla="*/ 333375 h 449211"/>
              <a:gd name="connsiteX3" fmla="*/ 333375 w 2714672"/>
              <a:gd name="connsiteY3" fmla="*/ 412750 h 449211"/>
              <a:gd name="connsiteX4" fmla="*/ 936625 w 2714672"/>
              <a:gd name="connsiteY4" fmla="*/ 428625 h 449211"/>
              <a:gd name="connsiteX5" fmla="*/ 2428875 w 2714672"/>
              <a:gd name="connsiteY5" fmla="*/ 412750 h 449211"/>
              <a:gd name="connsiteX6" fmla="*/ 2714625 w 2714672"/>
              <a:gd name="connsiteY6" fmla="*/ 0 h 449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14672" h="449211">
                <a:moveTo>
                  <a:pt x="0" y="15875"/>
                </a:moveTo>
                <a:cubicBezTo>
                  <a:pt x="11906" y="84666"/>
                  <a:pt x="23813" y="153458"/>
                  <a:pt x="47625" y="206375"/>
                </a:cubicBezTo>
                <a:cubicBezTo>
                  <a:pt x="71437" y="259292"/>
                  <a:pt x="95250" y="298979"/>
                  <a:pt x="142875" y="333375"/>
                </a:cubicBezTo>
                <a:cubicBezTo>
                  <a:pt x="190500" y="367771"/>
                  <a:pt x="201083" y="396875"/>
                  <a:pt x="333375" y="412750"/>
                </a:cubicBezTo>
                <a:cubicBezTo>
                  <a:pt x="465667" y="428625"/>
                  <a:pt x="587375" y="428625"/>
                  <a:pt x="936625" y="428625"/>
                </a:cubicBezTo>
                <a:cubicBezTo>
                  <a:pt x="1285875" y="428625"/>
                  <a:pt x="2132542" y="484188"/>
                  <a:pt x="2428875" y="412750"/>
                </a:cubicBezTo>
                <a:cubicBezTo>
                  <a:pt x="2725208" y="341312"/>
                  <a:pt x="2714625" y="0"/>
                  <a:pt x="2714625" y="0"/>
                </a:cubicBezTo>
              </a:path>
            </a:pathLst>
          </a:custGeom>
          <a:ln w="38100" cmpd="sng">
            <a:solidFill>
              <a:srgbClr val="6600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29" name="Connecteur droit avec flèche 28"/>
          <p:cNvCxnSpPr/>
          <p:nvPr/>
        </p:nvCxnSpPr>
        <p:spPr>
          <a:xfrm flipH="1">
            <a:off x="6862764" y="4064000"/>
            <a:ext cx="519111" cy="0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>
            <a:endCxn id="38" idx="3"/>
          </p:cNvCxnSpPr>
          <p:nvPr/>
        </p:nvCxnSpPr>
        <p:spPr>
          <a:xfrm flipV="1">
            <a:off x="3810000" y="1984375"/>
            <a:ext cx="1843000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Forme libre 37"/>
          <p:cNvSpPr/>
          <p:nvPr/>
        </p:nvSpPr>
        <p:spPr>
          <a:xfrm>
            <a:off x="5653000" y="1984375"/>
            <a:ext cx="447500" cy="1648644"/>
          </a:xfrm>
          <a:custGeom>
            <a:avLst/>
            <a:gdLst>
              <a:gd name="connsiteX0" fmla="*/ 444500 w 447500"/>
              <a:gd name="connsiteY0" fmla="*/ 1460500 h 1460500"/>
              <a:gd name="connsiteX1" fmla="*/ 428625 w 447500"/>
              <a:gd name="connsiteY1" fmla="*/ 428625 h 1460500"/>
              <a:gd name="connsiteX2" fmla="*/ 301625 w 447500"/>
              <a:gd name="connsiteY2" fmla="*/ 79375 h 1460500"/>
              <a:gd name="connsiteX3" fmla="*/ 0 w 447500"/>
              <a:gd name="connsiteY3" fmla="*/ 0 h 146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500" h="1460500">
                <a:moveTo>
                  <a:pt x="444500" y="1460500"/>
                </a:moveTo>
                <a:cubicBezTo>
                  <a:pt x="448469" y="1059656"/>
                  <a:pt x="452438" y="658812"/>
                  <a:pt x="428625" y="428625"/>
                </a:cubicBezTo>
                <a:cubicBezTo>
                  <a:pt x="404812" y="198437"/>
                  <a:pt x="373062" y="150812"/>
                  <a:pt x="301625" y="79375"/>
                </a:cubicBezTo>
                <a:cubicBezTo>
                  <a:pt x="230188" y="7938"/>
                  <a:pt x="0" y="0"/>
                  <a:pt x="0" y="0"/>
                </a:cubicBezTo>
              </a:path>
            </a:pathLst>
          </a:custGeom>
          <a:ln w="38100" cmpd="sng">
            <a:solidFill>
              <a:srgbClr val="6600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42" name="Connecteur droit avec flèche 41"/>
          <p:cNvCxnSpPr/>
          <p:nvPr/>
        </p:nvCxnSpPr>
        <p:spPr>
          <a:xfrm flipH="1" flipV="1">
            <a:off x="2063750" y="2714625"/>
            <a:ext cx="508001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Ellipse 44"/>
          <p:cNvSpPr/>
          <p:nvPr/>
        </p:nvSpPr>
        <p:spPr>
          <a:xfrm>
            <a:off x="381000" y="34425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interaction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6" name="Ellipse 45"/>
          <p:cNvSpPr/>
          <p:nvPr/>
        </p:nvSpPr>
        <p:spPr>
          <a:xfrm>
            <a:off x="381000" y="6143624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ode’s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381000" y="5335997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runge-kutta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381000" y="44839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integration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9" name="Ellipse 48"/>
          <p:cNvSpPr/>
          <p:nvPr/>
        </p:nvSpPr>
        <p:spPr>
          <a:xfrm>
            <a:off x="381000" y="137876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species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7191374" y="2408288"/>
            <a:ext cx="1800226" cy="75083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print outputs</a:t>
            </a:r>
            <a:endParaRPr lang="eu-ES" dirty="0">
              <a:solidFill>
                <a:srgbClr val="660066"/>
              </a:solidFill>
            </a:endParaRPr>
          </a:p>
        </p:txBody>
      </p:sp>
      <p:cxnSp>
        <p:nvCxnSpPr>
          <p:cNvPr id="52" name="Connecteur droit avec flèche 51"/>
          <p:cNvCxnSpPr/>
          <p:nvPr/>
        </p:nvCxnSpPr>
        <p:spPr>
          <a:xfrm>
            <a:off x="1263650" y="1984375"/>
            <a:ext cx="0" cy="438150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>
            <a:stCxn id="49" idx="4"/>
          </p:cNvCxnSpPr>
          <p:nvPr/>
        </p:nvCxnSpPr>
        <p:spPr>
          <a:xfrm>
            <a:off x="1281113" y="1984375"/>
            <a:ext cx="1290638" cy="423913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stCxn id="45" idx="6"/>
            <a:endCxn id="4" idx="1"/>
          </p:cNvCxnSpPr>
          <p:nvPr/>
        </p:nvCxnSpPr>
        <p:spPr>
          <a:xfrm flipV="1">
            <a:off x="2181226" y="37433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avec flèche 58"/>
          <p:cNvCxnSpPr>
            <a:stCxn id="48" idx="6"/>
            <a:endCxn id="5" idx="1"/>
          </p:cNvCxnSpPr>
          <p:nvPr/>
        </p:nvCxnSpPr>
        <p:spPr>
          <a:xfrm flipV="1">
            <a:off x="2181226" y="47847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avec flèche 61"/>
          <p:cNvCxnSpPr>
            <a:stCxn id="47" idx="0"/>
            <a:endCxn id="48" idx="4"/>
          </p:cNvCxnSpPr>
          <p:nvPr/>
        </p:nvCxnSpPr>
        <p:spPr>
          <a:xfrm flipV="1">
            <a:off x="1281113" y="5089525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1285876" y="5941603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/>
          <p:cNvCxnSpPr>
            <a:stCxn id="50" idx="4"/>
            <a:endCxn id="12" idx="0"/>
          </p:cNvCxnSpPr>
          <p:nvPr/>
        </p:nvCxnSpPr>
        <p:spPr>
          <a:xfrm>
            <a:off x="8091487" y="3159123"/>
            <a:ext cx="0" cy="473896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3349625" y="1767961"/>
            <a:ext cx="45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for</a:t>
            </a:r>
            <a:endParaRPr lang="eu-ES" dirty="0"/>
          </a:p>
        </p:txBody>
      </p:sp>
      <p:sp>
        <p:nvSpPr>
          <p:cNvPr id="16" name="ZoneTexte 15"/>
          <p:cNvSpPr txBox="1"/>
          <p:nvPr/>
        </p:nvSpPr>
        <p:spPr>
          <a:xfrm>
            <a:off x="5653000" y="442691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if</a:t>
            </a:r>
            <a:endParaRPr lang="eu-ES" dirty="0"/>
          </a:p>
        </p:txBody>
      </p:sp>
      <p:sp>
        <p:nvSpPr>
          <p:cNvPr id="17" name="ZoneTexte 16"/>
          <p:cNvSpPr txBox="1"/>
          <p:nvPr/>
        </p:nvSpPr>
        <p:spPr>
          <a:xfrm>
            <a:off x="6855842" y="4064000"/>
            <a:ext cx="494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yes</a:t>
            </a:r>
            <a:endParaRPr lang="eu-ES" dirty="0"/>
          </a:p>
        </p:txBody>
      </p:sp>
      <p:sp>
        <p:nvSpPr>
          <p:cNvPr id="18" name="ZoneTexte 17"/>
          <p:cNvSpPr txBox="1"/>
          <p:nvPr/>
        </p:nvSpPr>
        <p:spPr>
          <a:xfrm>
            <a:off x="5626296" y="3237984"/>
            <a:ext cx="427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no</a:t>
            </a:r>
            <a:endParaRPr lang="eu-ES" dirty="0"/>
          </a:p>
        </p:txBody>
      </p:sp>
      <p:sp>
        <p:nvSpPr>
          <p:cNvPr id="20" name="ZoneTexte 19"/>
          <p:cNvSpPr txBox="1"/>
          <p:nvPr/>
        </p:nvSpPr>
        <p:spPr>
          <a:xfrm>
            <a:off x="142875" y="1009437"/>
            <a:ext cx="102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species.c</a:t>
            </a:r>
            <a:endParaRPr lang="eu-ES" dirty="0"/>
          </a:p>
        </p:txBody>
      </p:sp>
      <p:sp>
        <p:nvSpPr>
          <p:cNvPr id="22" name="ZoneTexte 21"/>
          <p:cNvSpPr txBox="1"/>
          <p:nvPr/>
        </p:nvSpPr>
        <p:spPr>
          <a:xfrm>
            <a:off x="215900" y="2955929"/>
            <a:ext cx="758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pool.c</a:t>
            </a:r>
            <a:endParaRPr lang="eu-ES" dirty="0"/>
          </a:p>
        </p:txBody>
      </p:sp>
      <p:sp>
        <p:nvSpPr>
          <p:cNvPr id="23" name="ZoneTexte 22"/>
          <p:cNvSpPr txBox="1"/>
          <p:nvPr/>
        </p:nvSpPr>
        <p:spPr>
          <a:xfrm>
            <a:off x="201612" y="3948668"/>
            <a:ext cx="1367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interaction.c</a:t>
            </a:r>
            <a:endParaRPr lang="eu-ES" dirty="0"/>
          </a:p>
        </p:txBody>
      </p:sp>
      <p:sp>
        <p:nvSpPr>
          <p:cNvPr id="24" name="ZoneTexte 23"/>
          <p:cNvSpPr txBox="1"/>
          <p:nvPr/>
        </p:nvSpPr>
        <p:spPr>
          <a:xfrm rot="16200000">
            <a:off x="-492804" y="5619916"/>
            <a:ext cx="137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integration.c</a:t>
            </a:r>
            <a:endParaRPr lang="eu-ES" dirty="0"/>
          </a:p>
        </p:txBody>
      </p:sp>
      <p:sp>
        <p:nvSpPr>
          <p:cNvPr id="25" name="ZoneTexte 24"/>
          <p:cNvSpPr txBox="1"/>
          <p:nvPr/>
        </p:nvSpPr>
        <p:spPr>
          <a:xfrm>
            <a:off x="5021465" y="836057"/>
            <a:ext cx="1209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assembly.c</a:t>
            </a:r>
            <a:endParaRPr lang="eu-ES" dirty="0"/>
          </a:p>
        </p:txBody>
      </p:sp>
      <p:sp>
        <p:nvSpPr>
          <p:cNvPr id="26" name="ZoneTexte 25"/>
          <p:cNvSpPr txBox="1"/>
          <p:nvPr/>
        </p:nvSpPr>
        <p:spPr>
          <a:xfrm>
            <a:off x="7175499" y="2073793"/>
            <a:ext cx="1434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printoutput.c</a:t>
            </a:r>
            <a:endParaRPr lang="eu-ES" dirty="0"/>
          </a:p>
        </p:txBody>
      </p:sp>
      <p:sp>
        <p:nvSpPr>
          <p:cNvPr id="57" name="Rectangle 56"/>
          <p:cNvSpPr/>
          <p:nvPr/>
        </p:nvSpPr>
        <p:spPr>
          <a:xfrm>
            <a:off x="2571751" y="2406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add a new species</a:t>
            </a:r>
          </a:p>
          <a:p>
            <a:pPr algn="ctr"/>
            <a:r>
              <a:rPr lang="eu-ES" dirty="0" smtClean="0"/>
              <a:t>(type, M, </a:t>
            </a:r>
            <a:r>
              <a:rPr lang="eu-ES" dirty="0"/>
              <a:t>ε, </a:t>
            </a:r>
            <a:r>
              <a:rPr lang="eu-ES" dirty="0" smtClean="0"/>
              <a:t>e)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2558637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à coins arrondis 54"/>
          <p:cNvSpPr/>
          <p:nvPr/>
        </p:nvSpPr>
        <p:spPr>
          <a:xfrm>
            <a:off x="7010398" y="2137294"/>
            <a:ext cx="2028826" cy="118796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54" name="Rectangle à coins arrondis 53"/>
          <p:cNvSpPr/>
          <p:nvPr/>
        </p:nvSpPr>
        <p:spPr>
          <a:xfrm>
            <a:off x="5143890" y="3442519"/>
            <a:ext cx="3895334" cy="10895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51" name="Rectangle à coins arrondis 50"/>
          <p:cNvSpPr/>
          <p:nvPr/>
        </p:nvSpPr>
        <p:spPr>
          <a:xfrm>
            <a:off x="2473719" y="757793"/>
            <a:ext cx="3860406" cy="599143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4" name="Rectangle à coins arrondis 43"/>
          <p:cNvSpPr/>
          <p:nvPr/>
        </p:nvSpPr>
        <p:spPr>
          <a:xfrm>
            <a:off x="136525" y="4452169"/>
            <a:ext cx="2228850" cy="237408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3" name="Rectangle à coins arrondis 42"/>
          <p:cNvSpPr/>
          <p:nvPr/>
        </p:nvSpPr>
        <p:spPr>
          <a:xfrm>
            <a:off x="136525" y="3401762"/>
            <a:ext cx="2228850" cy="91623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0" name="Rectangle à coins arrondis 39"/>
          <p:cNvSpPr/>
          <p:nvPr/>
        </p:nvSpPr>
        <p:spPr>
          <a:xfrm>
            <a:off x="136525" y="2235718"/>
            <a:ext cx="2228850" cy="10895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19" name="Rectangle à coins arrondis 18"/>
          <p:cNvSpPr/>
          <p:nvPr/>
        </p:nvSpPr>
        <p:spPr>
          <a:xfrm>
            <a:off x="142875" y="1047750"/>
            <a:ext cx="2222500" cy="10895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Structure</a:t>
            </a:r>
          </a:p>
          <a:p>
            <a:pPr algn="ctr"/>
            <a:endParaRPr lang="eu-ES" sz="2800" dirty="0"/>
          </a:p>
        </p:txBody>
      </p:sp>
      <p:sp>
        <p:nvSpPr>
          <p:cNvPr id="3" name="Rectangle 2"/>
          <p:cNvSpPr/>
          <p:nvPr/>
        </p:nvSpPr>
        <p:spPr>
          <a:xfrm>
            <a:off x="2571751" y="831850"/>
            <a:ext cx="2492374" cy="8572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Creation of </a:t>
            </a:r>
          </a:p>
          <a:p>
            <a:pPr algn="ctr"/>
            <a:r>
              <a:rPr lang="eu-ES" dirty="0" smtClean="0"/>
              <a:t>nutrient and detritus</a:t>
            </a:r>
            <a:endParaRPr lang="eu-ES" dirty="0"/>
          </a:p>
        </p:txBody>
      </p:sp>
      <p:sp>
        <p:nvSpPr>
          <p:cNvPr id="4" name="Rectangle 3"/>
          <p:cNvSpPr/>
          <p:nvPr/>
        </p:nvSpPr>
        <p:spPr>
          <a:xfrm>
            <a:off x="2571751" y="3422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Interaction matrix</a:t>
            </a:r>
            <a:endParaRPr lang="eu-ES" dirty="0"/>
          </a:p>
        </p:txBody>
      </p:sp>
      <p:sp>
        <p:nvSpPr>
          <p:cNvPr id="5" name="Rectangle 4"/>
          <p:cNvSpPr/>
          <p:nvPr/>
        </p:nvSpPr>
        <p:spPr>
          <a:xfrm>
            <a:off x="2571751" y="44640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run the dynamics</a:t>
            </a:r>
            <a:endParaRPr lang="eu-ES" dirty="0"/>
          </a:p>
        </p:txBody>
      </p:sp>
      <p:sp>
        <p:nvSpPr>
          <p:cNvPr id="6" name="Rectangle 5"/>
          <p:cNvSpPr/>
          <p:nvPr/>
        </p:nvSpPr>
        <p:spPr>
          <a:xfrm>
            <a:off x="2571751" y="5495925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remove extincted sp.</a:t>
            </a:r>
            <a:endParaRPr lang="eu-ES" dirty="0"/>
          </a:p>
        </p:txBody>
      </p:sp>
      <p:sp>
        <p:nvSpPr>
          <p:cNvPr id="8" name="Rectangle 7"/>
          <p:cNvSpPr/>
          <p:nvPr/>
        </p:nvSpPr>
        <p:spPr>
          <a:xfrm>
            <a:off x="460375" y="2393950"/>
            <a:ext cx="1603375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Species pool</a:t>
            </a:r>
            <a:endParaRPr lang="eu-ES" dirty="0"/>
          </a:p>
        </p:txBody>
      </p:sp>
      <p:sp>
        <p:nvSpPr>
          <p:cNvPr id="9" name="Rectangle 8"/>
          <p:cNvSpPr/>
          <p:nvPr/>
        </p:nvSpPr>
        <p:spPr>
          <a:xfrm>
            <a:off x="5427664" y="3633019"/>
            <a:ext cx="1419224" cy="77470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Stop conditions</a:t>
            </a:r>
            <a:endParaRPr lang="eu-ES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3810000" y="1689100"/>
            <a:ext cx="7938" cy="7175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7381875" y="3633019"/>
            <a:ext cx="1419224" cy="77470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Output files</a:t>
            </a:r>
            <a:endParaRPr lang="eu-ES" dirty="0"/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3810000" y="30480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>
            <a:stCxn id="4" idx="2"/>
            <a:endCxn id="5" idx="0"/>
          </p:cNvCxnSpPr>
          <p:nvPr/>
        </p:nvCxnSpPr>
        <p:spPr>
          <a:xfrm>
            <a:off x="3817938" y="4064000"/>
            <a:ext cx="0" cy="4000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>
            <a:off x="3803650" y="5105400"/>
            <a:ext cx="0" cy="438150"/>
          </a:xfrm>
          <a:prstGeom prst="straightConnector1">
            <a:avLst/>
          </a:prstGeom>
          <a:ln w="38100" cmpd="sng">
            <a:solidFill>
              <a:srgbClr val="6600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/>
          <p:nvPr/>
        </p:nvCxnSpPr>
        <p:spPr>
          <a:xfrm>
            <a:off x="6111875" y="4414069"/>
            <a:ext cx="0" cy="1711325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rme libre 26"/>
          <p:cNvSpPr/>
          <p:nvPr/>
        </p:nvSpPr>
        <p:spPr>
          <a:xfrm>
            <a:off x="3778250" y="6125394"/>
            <a:ext cx="2333625" cy="449211"/>
          </a:xfrm>
          <a:custGeom>
            <a:avLst/>
            <a:gdLst>
              <a:gd name="connsiteX0" fmla="*/ 0 w 2714672"/>
              <a:gd name="connsiteY0" fmla="*/ 15875 h 449211"/>
              <a:gd name="connsiteX1" fmla="*/ 47625 w 2714672"/>
              <a:gd name="connsiteY1" fmla="*/ 206375 h 449211"/>
              <a:gd name="connsiteX2" fmla="*/ 142875 w 2714672"/>
              <a:gd name="connsiteY2" fmla="*/ 333375 h 449211"/>
              <a:gd name="connsiteX3" fmla="*/ 333375 w 2714672"/>
              <a:gd name="connsiteY3" fmla="*/ 412750 h 449211"/>
              <a:gd name="connsiteX4" fmla="*/ 936625 w 2714672"/>
              <a:gd name="connsiteY4" fmla="*/ 428625 h 449211"/>
              <a:gd name="connsiteX5" fmla="*/ 2428875 w 2714672"/>
              <a:gd name="connsiteY5" fmla="*/ 412750 h 449211"/>
              <a:gd name="connsiteX6" fmla="*/ 2714625 w 2714672"/>
              <a:gd name="connsiteY6" fmla="*/ 0 h 449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14672" h="449211">
                <a:moveTo>
                  <a:pt x="0" y="15875"/>
                </a:moveTo>
                <a:cubicBezTo>
                  <a:pt x="11906" y="84666"/>
                  <a:pt x="23813" y="153458"/>
                  <a:pt x="47625" y="206375"/>
                </a:cubicBezTo>
                <a:cubicBezTo>
                  <a:pt x="71437" y="259292"/>
                  <a:pt x="95250" y="298979"/>
                  <a:pt x="142875" y="333375"/>
                </a:cubicBezTo>
                <a:cubicBezTo>
                  <a:pt x="190500" y="367771"/>
                  <a:pt x="201083" y="396875"/>
                  <a:pt x="333375" y="412750"/>
                </a:cubicBezTo>
                <a:cubicBezTo>
                  <a:pt x="465667" y="428625"/>
                  <a:pt x="587375" y="428625"/>
                  <a:pt x="936625" y="428625"/>
                </a:cubicBezTo>
                <a:cubicBezTo>
                  <a:pt x="1285875" y="428625"/>
                  <a:pt x="2132542" y="484188"/>
                  <a:pt x="2428875" y="412750"/>
                </a:cubicBezTo>
                <a:cubicBezTo>
                  <a:pt x="2725208" y="341312"/>
                  <a:pt x="2714625" y="0"/>
                  <a:pt x="2714625" y="0"/>
                </a:cubicBezTo>
              </a:path>
            </a:pathLst>
          </a:custGeom>
          <a:ln w="38100" cmpd="sng">
            <a:solidFill>
              <a:srgbClr val="6600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29" name="Connecteur droit avec flèche 28"/>
          <p:cNvCxnSpPr/>
          <p:nvPr/>
        </p:nvCxnSpPr>
        <p:spPr>
          <a:xfrm flipH="1">
            <a:off x="6862764" y="4064000"/>
            <a:ext cx="519111" cy="0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>
            <a:endCxn id="38" idx="3"/>
          </p:cNvCxnSpPr>
          <p:nvPr/>
        </p:nvCxnSpPr>
        <p:spPr>
          <a:xfrm flipV="1">
            <a:off x="3810000" y="1984375"/>
            <a:ext cx="1843000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Forme libre 37"/>
          <p:cNvSpPr/>
          <p:nvPr/>
        </p:nvSpPr>
        <p:spPr>
          <a:xfrm>
            <a:off x="5653000" y="1984375"/>
            <a:ext cx="447500" cy="1648644"/>
          </a:xfrm>
          <a:custGeom>
            <a:avLst/>
            <a:gdLst>
              <a:gd name="connsiteX0" fmla="*/ 444500 w 447500"/>
              <a:gd name="connsiteY0" fmla="*/ 1460500 h 1460500"/>
              <a:gd name="connsiteX1" fmla="*/ 428625 w 447500"/>
              <a:gd name="connsiteY1" fmla="*/ 428625 h 1460500"/>
              <a:gd name="connsiteX2" fmla="*/ 301625 w 447500"/>
              <a:gd name="connsiteY2" fmla="*/ 79375 h 1460500"/>
              <a:gd name="connsiteX3" fmla="*/ 0 w 447500"/>
              <a:gd name="connsiteY3" fmla="*/ 0 h 146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500" h="1460500">
                <a:moveTo>
                  <a:pt x="444500" y="1460500"/>
                </a:moveTo>
                <a:cubicBezTo>
                  <a:pt x="448469" y="1059656"/>
                  <a:pt x="452438" y="658812"/>
                  <a:pt x="428625" y="428625"/>
                </a:cubicBezTo>
                <a:cubicBezTo>
                  <a:pt x="404812" y="198437"/>
                  <a:pt x="373062" y="150812"/>
                  <a:pt x="301625" y="79375"/>
                </a:cubicBezTo>
                <a:cubicBezTo>
                  <a:pt x="230188" y="7938"/>
                  <a:pt x="0" y="0"/>
                  <a:pt x="0" y="0"/>
                </a:cubicBezTo>
              </a:path>
            </a:pathLst>
          </a:custGeom>
          <a:ln w="38100" cmpd="sng">
            <a:solidFill>
              <a:srgbClr val="6600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cxnSp>
        <p:nvCxnSpPr>
          <p:cNvPr id="42" name="Connecteur droit avec flèche 41"/>
          <p:cNvCxnSpPr/>
          <p:nvPr/>
        </p:nvCxnSpPr>
        <p:spPr>
          <a:xfrm flipH="1" flipV="1">
            <a:off x="2063750" y="2714625"/>
            <a:ext cx="508001" cy="2"/>
          </a:xfrm>
          <a:prstGeom prst="straightConnector1">
            <a:avLst/>
          </a:prstGeom>
          <a:ln w="38100" cmpd="sng">
            <a:solidFill>
              <a:srgbClr val="66006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Ellipse 44"/>
          <p:cNvSpPr/>
          <p:nvPr/>
        </p:nvSpPr>
        <p:spPr>
          <a:xfrm>
            <a:off x="381000" y="34425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interaction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6" name="Ellipse 45"/>
          <p:cNvSpPr/>
          <p:nvPr/>
        </p:nvSpPr>
        <p:spPr>
          <a:xfrm>
            <a:off x="381000" y="6143624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ode’s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381000" y="5335997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runge-kutta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381000" y="448391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integration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49" name="Ellipse 48"/>
          <p:cNvSpPr/>
          <p:nvPr/>
        </p:nvSpPr>
        <p:spPr>
          <a:xfrm>
            <a:off x="381000" y="1378769"/>
            <a:ext cx="1800226" cy="60560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species</a:t>
            </a:r>
            <a:endParaRPr lang="eu-ES" dirty="0">
              <a:solidFill>
                <a:srgbClr val="660066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7191374" y="2408288"/>
            <a:ext cx="1800226" cy="75083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>
                <a:solidFill>
                  <a:srgbClr val="660066"/>
                </a:solidFill>
              </a:rPr>
              <a:t>print outputs</a:t>
            </a:r>
            <a:endParaRPr lang="eu-ES" dirty="0">
              <a:solidFill>
                <a:srgbClr val="660066"/>
              </a:solidFill>
            </a:endParaRPr>
          </a:p>
        </p:txBody>
      </p:sp>
      <p:cxnSp>
        <p:nvCxnSpPr>
          <p:cNvPr id="52" name="Connecteur droit avec flèche 51"/>
          <p:cNvCxnSpPr/>
          <p:nvPr/>
        </p:nvCxnSpPr>
        <p:spPr>
          <a:xfrm>
            <a:off x="1263650" y="1984375"/>
            <a:ext cx="0" cy="438150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>
            <a:stCxn id="49" idx="4"/>
          </p:cNvCxnSpPr>
          <p:nvPr/>
        </p:nvCxnSpPr>
        <p:spPr>
          <a:xfrm>
            <a:off x="1281113" y="1984375"/>
            <a:ext cx="1290638" cy="423913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stCxn id="45" idx="6"/>
            <a:endCxn id="4" idx="1"/>
          </p:cNvCxnSpPr>
          <p:nvPr/>
        </p:nvCxnSpPr>
        <p:spPr>
          <a:xfrm flipV="1">
            <a:off x="2181226" y="37433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avec flèche 58"/>
          <p:cNvCxnSpPr>
            <a:stCxn id="48" idx="6"/>
            <a:endCxn id="5" idx="1"/>
          </p:cNvCxnSpPr>
          <p:nvPr/>
        </p:nvCxnSpPr>
        <p:spPr>
          <a:xfrm flipV="1">
            <a:off x="2181226" y="4784725"/>
            <a:ext cx="390525" cy="1997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avec flèche 61"/>
          <p:cNvCxnSpPr>
            <a:stCxn id="47" idx="0"/>
            <a:endCxn id="48" idx="4"/>
          </p:cNvCxnSpPr>
          <p:nvPr/>
        </p:nvCxnSpPr>
        <p:spPr>
          <a:xfrm flipV="1">
            <a:off x="1281113" y="5089525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1285876" y="5941603"/>
            <a:ext cx="0" cy="246472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/>
          <p:cNvCxnSpPr>
            <a:stCxn id="50" idx="4"/>
            <a:endCxn id="12" idx="0"/>
          </p:cNvCxnSpPr>
          <p:nvPr/>
        </p:nvCxnSpPr>
        <p:spPr>
          <a:xfrm>
            <a:off x="8091487" y="3159123"/>
            <a:ext cx="0" cy="473896"/>
          </a:xfrm>
          <a:prstGeom prst="straightConnector1">
            <a:avLst/>
          </a:prstGeom>
          <a:ln w="3810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3349625" y="1767961"/>
            <a:ext cx="45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for</a:t>
            </a:r>
            <a:endParaRPr lang="eu-ES" dirty="0"/>
          </a:p>
        </p:txBody>
      </p:sp>
      <p:sp>
        <p:nvSpPr>
          <p:cNvPr id="16" name="ZoneTexte 15"/>
          <p:cNvSpPr txBox="1"/>
          <p:nvPr/>
        </p:nvSpPr>
        <p:spPr>
          <a:xfrm>
            <a:off x="5653000" y="442691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if</a:t>
            </a:r>
            <a:endParaRPr lang="eu-ES" dirty="0"/>
          </a:p>
        </p:txBody>
      </p:sp>
      <p:sp>
        <p:nvSpPr>
          <p:cNvPr id="17" name="ZoneTexte 16"/>
          <p:cNvSpPr txBox="1"/>
          <p:nvPr/>
        </p:nvSpPr>
        <p:spPr>
          <a:xfrm>
            <a:off x="6855842" y="4064000"/>
            <a:ext cx="494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yes</a:t>
            </a:r>
            <a:endParaRPr lang="eu-ES" dirty="0"/>
          </a:p>
        </p:txBody>
      </p:sp>
      <p:sp>
        <p:nvSpPr>
          <p:cNvPr id="18" name="ZoneTexte 17"/>
          <p:cNvSpPr txBox="1"/>
          <p:nvPr/>
        </p:nvSpPr>
        <p:spPr>
          <a:xfrm>
            <a:off x="5626296" y="3237984"/>
            <a:ext cx="427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no</a:t>
            </a:r>
            <a:endParaRPr lang="eu-ES" dirty="0"/>
          </a:p>
        </p:txBody>
      </p:sp>
      <p:sp>
        <p:nvSpPr>
          <p:cNvPr id="20" name="ZoneTexte 19"/>
          <p:cNvSpPr txBox="1"/>
          <p:nvPr/>
        </p:nvSpPr>
        <p:spPr>
          <a:xfrm>
            <a:off x="142875" y="1009437"/>
            <a:ext cx="102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species.c</a:t>
            </a:r>
            <a:endParaRPr lang="eu-ES" dirty="0"/>
          </a:p>
        </p:txBody>
      </p:sp>
      <p:sp>
        <p:nvSpPr>
          <p:cNvPr id="22" name="ZoneTexte 21"/>
          <p:cNvSpPr txBox="1"/>
          <p:nvPr/>
        </p:nvSpPr>
        <p:spPr>
          <a:xfrm>
            <a:off x="215900" y="2955929"/>
            <a:ext cx="758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pool.c</a:t>
            </a:r>
            <a:endParaRPr lang="eu-ES" dirty="0"/>
          </a:p>
        </p:txBody>
      </p:sp>
      <p:sp>
        <p:nvSpPr>
          <p:cNvPr id="23" name="ZoneTexte 22"/>
          <p:cNvSpPr txBox="1"/>
          <p:nvPr/>
        </p:nvSpPr>
        <p:spPr>
          <a:xfrm>
            <a:off x="201612" y="3948668"/>
            <a:ext cx="1367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interaction.c</a:t>
            </a:r>
            <a:endParaRPr lang="eu-ES" dirty="0"/>
          </a:p>
        </p:txBody>
      </p:sp>
      <p:sp>
        <p:nvSpPr>
          <p:cNvPr id="24" name="ZoneTexte 23"/>
          <p:cNvSpPr txBox="1"/>
          <p:nvPr/>
        </p:nvSpPr>
        <p:spPr>
          <a:xfrm rot="16200000">
            <a:off x="-492804" y="5619916"/>
            <a:ext cx="137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integration.c</a:t>
            </a:r>
            <a:endParaRPr lang="eu-ES" dirty="0"/>
          </a:p>
        </p:txBody>
      </p:sp>
      <p:sp>
        <p:nvSpPr>
          <p:cNvPr id="25" name="ZoneTexte 24"/>
          <p:cNvSpPr txBox="1"/>
          <p:nvPr/>
        </p:nvSpPr>
        <p:spPr>
          <a:xfrm>
            <a:off x="5021465" y="836057"/>
            <a:ext cx="1209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assembly.c</a:t>
            </a:r>
            <a:endParaRPr lang="eu-ES" dirty="0"/>
          </a:p>
        </p:txBody>
      </p:sp>
      <p:sp>
        <p:nvSpPr>
          <p:cNvPr id="26" name="ZoneTexte 25"/>
          <p:cNvSpPr txBox="1"/>
          <p:nvPr/>
        </p:nvSpPr>
        <p:spPr>
          <a:xfrm>
            <a:off x="7175499" y="2073793"/>
            <a:ext cx="1434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printoutput.c</a:t>
            </a:r>
            <a:endParaRPr lang="eu-ES" dirty="0"/>
          </a:p>
        </p:txBody>
      </p:sp>
      <p:sp>
        <p:nvSpPr>
          <p:cNvPr id="57" name="Rectangle à coins arrondis 56"/>
          <p:cNvSpPr/>
          <p:nvPr/>
        </p:nvSpPr>
        <p:spPr>
          <a:xfrm>
            <a:off x="7010398" y="1044285"/>
            <a:ext cx="2028826" cy="77898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28" name="ZoneTexte 27"/>
          <p:cNvSpPr txBox="1"/>
          <p:nvPr/>
        </p:nvSpPr>
        <p:spPr>
          <a:xfrm>
            <a:off x="7724646" y="1255754"/>
            <a:ext cx="733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utils.c</a:t>
            </a:r>
            <a:endParaRPr lang="eu-ES" dirty="0"/>
          </a:p>
        </p:txBody>
      </p:sp>
      <p:sp>
        <p:nvSpPr>
          <p:cNvPr id="58" name="Rectangle à coins arrondis 57"/>
          <p:cNvSpPr/>
          <p:nvPr/>
        </p:nvSpPr>
        <p:spPr>
          <a:xfrm>
            <a:off x="7010398" y="5355047"/>
            <a:ext cx="2028826" cy="77898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30" name="ZoneTexte 29"/>
          <p:cNvSpPr txBox="1"/>
          <p:nvPr/>
        </p:nvSpPr>
        <p:spPr>
          <a:xfrm>
            <a:off x="7366844" y="5597458"/>
            <a:ext cx="1449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parameters.h</a:t>
            </a:r>
            <a:endParaRPr lang="eu-ES" dirty="0"/>
          </a:p>
        </p:txBody>
      </p:sp>
      <p:sp>
        <p:nvSpPr>
          <p:cNvPr id="60" name="Rectangle 59"/>
          <p:cNvSpPr/>
          <p:nvPr/>
        </p:nvSpPr>
        <p:spPr>
          <a:xfrm>
            <a:off x="2571751" y="2406650"/>
            <a:ext cx="2492374" cy="64135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u-ES" dirty="0" smtClean="0"/>
              <a:t>add a new species</a:t>
            </a:r>
          </a:p>
          <a:p>
            <a:pPr algn="ctr"/>
            <a:r>
              <a:rPr lang="eu-ES" dirty="0" smtClean="0"/>
              <a:t>(type, M, </a:t>
            </a:r>
            <a:r>
              <a:rPr lang="eu-ES" dirty="0"/>
              <a:t>ε, </a:t>
            </a:r>
            <a:r>
              <a:rPr lang="eu-ES" dirty="0" smtClean="0"/>
              <a:t>e)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4015470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Structure</a:t>
            </a:r>
          </a:p>
          <a:p>
            <a:pPr algn="ctr"/>
            <a:endParaRPr lang="eu-ES" sz="2800" dirty="0"/>
          </a:p>
        </p:txBody>
      </p:sp>
      <p:pic>
        <p:nvPicPr>
          <p:cNvPr id="19" name="Image 18" descr="structur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" t="2108" b="3595"/>
          <a:stretch/>
        </p:blipFill>
        <p:spPr>
          <a:xfrm>
            <a:off x="174626" y="968376"/>
            <a:ext cx="5746750" cy="471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257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Structure of the ecosystem model</a:t>
            </a:r>
          </a:p>
          <a:p>
            <a:pPr algn="ctr"/>
            <a:endParaRPr lang="eu-ES" sz="2800" dirty="0"/>
          </a:p>
        </p:txBody>
      </p:sp>
      <p:sp>
        <p:nvSpPr>
          <p:cNvPr id="6" name="Ellipse 5"/>
          <p:cNvSpPr/>
          <p:nvPr/>
        </p:nvSpPr>
        <p:spPr>
          <a:xfrm>
            <a:off x="853563" y="1552817"/>
            <a:ext cx="3727808" cy="4374808"/>
          </a:xfrm>
          <a:prstGeom prst="ellipse">
            <a:avLst/>
          </a:prstGeom>
          <a:solidFill>
            <a:srgbClr val="00A8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9" name="ZoneTexte 8"/>
          <p:cNvSpPr txBox="1"/>
          <p:nvPr/>
        </p:nvSpPr>
        <p:spPr>
          <a:xfrm>
            <a:off x="5335778" y="1417386"/>
            <a:ext cx="38148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u-ES" sz="2400" dirty="0" smtClean="0"/>
              <a:t>Mechanistisms</a:t>
            </a:r>
          </a:p>
          <a:p>
            <a:r>
              <a:rPr lang="eu-ES" sz="2400" dirty="0" smtClean="0"/>
              <a:t>of ecosystem functioning:</a:t>
            </a:r>
          </a:p>
          <a:p>
            <a:r>
              <a:rPr lang="eu-ES" sz="2400" dirty="0" smtClean="0"/>
              <a:t>2 webs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autoroph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detritivorous</a:t>
            </a:r>
          </a:p>
          <a:p>
            <a:endParaRPr lang="eu-ES" sz="2400" dirty="0"/>
          </a:p>
        </p:txBody>
      </p:sp>
      <p:sp>
        <p:nvSpPr>
          <p:cNvPr id="10" name="ZoneTexte 9"/>
          <p:cNvSpPr txBox="1"/>
          <p:nvPr/>
        </p:nvSpPr>
        <p:spPr>
          <a:xfrm>
            <a:off x="6222825" y="3570726"/>
            <a:ext cx="1292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recycling</a:t>
            </a:r>
            <a:endParaRPr lang="eu-ES" sz="2400" dirty="0"/>
          </a:p>
        </p:txBody>
      </p:sp>
      <p:sp>
        <p:nvSpPr>
          <p:cNvPr id="11" name="Flèche vers la droite 10"/>
          <p:cNvSpPr/>
          <p:nvPr/>
        </p:nvSpPr>
        <p:spPr>
          <a:xfrm>
            <a:off x="5397500" y="3479193"/>
            <a:ext cx="571500" cy="644731"/>
          </a:xfrm>
          <a:prstGeom prst="rightArrow">
            <a:avLst/>
          </a:prstGeom>
          <a:solidFill>
            <a:srgbClr val="00A8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pic>
        <p:nvPicPr>
          <p:cNvPr id="13" name="Image 12" descr="logoCREEC_peti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082" y="1968076"/>
            <a:ext cx="3177238" cy="368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596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Structure</a:t>
            </a:r>
          </a:p>
          <a:p>
            <a:pPr algn="ctr"/>
            <a:endParaRPr lang="eu-ES" sz="2800" dirty="0"/>
          </a:p>
        </p:txBody>
      </p:sp>
      <p:pic>
        <p:nvPicPr>
          <p:cNvPr id="19" name="Image 18" descr="structur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" t="2108" b="3595"/>
          <a:stretch/>
        </p:blipFill>
        <p:spPr>
          <a:xfrm>
            <a:off x="174626" y="968376"/>
            <a:ext cx="5746750" cy="4714308"/>
          </a:xfrm>
          <a:prstGeom prst="rect">
            <a:avLst/>
          </a:prstGeom>
        </p:spPr>
      </p:pic>
      <p:cxnSp>
        <p:nvCxnSpPr>
          <p:cNvPr id="5" name="Connecteur droit avec flèche 4"/>
          <p:cNvCxnSpPr/>
          <p:nvPr/>
        </p:nvCxnSpPr>
        <p:spPr>
          <a:xfrm>
            <a:off x="1555750" y="2714625"/>
            <a:ext cx="894862" cy="0"/>
          </a:xfrm>
          <a:prstGeom prst="straightConnector1">
            <a:avLst/>
          </a:prstGeom>
          <a:ln w="381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 3" descr="structure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612" y="1692951"/>
            <a:ext cx="6365874" cy="3561108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4293339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Structure</a:t>
            </a:r>
          </a:p>
          <a:p>
            <a:pPr algn="ctr"/>
            <a:endParaRPr lang="eu-ES" sz="2800" dirty="0"/>
          </a:p>
        </p:txBody>
      </p:sp>
      <p:pic>
        <p:nvPicPr>
          <p:cNvPr id="19" name="Image 18" descr="structure.png"/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" t="2108" b="3595"/>
          <a:stretch/>
        </p:blipFill>
        <p:spPr>
          <a:xfrm>
            <a:off x="174626" y="968376"/>
            <a:ext cx="5746750" cy="4714308"/>
          </a:xfrm>
          <a:prstGeom prst="rect">
            <a:avLst/>
          </a:prstGeom>
        </p:spPr>
      </p:pic>
      <p:cxnSp>
        <p:nvCxnSpPr>
          <p:cNvPr id="5" name="Connecteur droit avec flèche 4"/>
          <p:cNvCxnSpPr/>
          <p:nvPr/>
        </p:nvCxnSpPr>
        <p:spPr>
          <a:xfrm>
            <a:off x="1555750" y="2714625"/>
            <a:ext cx="894862" cy="0"/>
          </a:xfrm>
          <a:prstGeom prst="straightConnector1">
            <a:avLst/>
          </a:prstGeom>
          <a:ln w="38100" cmpd="sng">
            <a:solidFill>
              <a:srgbClr val="000000">
                <a:alpha val="28000"/>
              </a:srgbClr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 3" descr="structureh.png"/>
          <p:cNvPicPr>
            <a:picLocks noChangeAspect="1"/>
          </p:cNvPicPr>
          <p:nvPr/>
        </p:nvPicPr>
        <p:blipFill>
          <a:blip r:embed="rId3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612" y="1692951"/>
            <a:ext cx="6365874" cy="3561108"/>
          </a:xfrm>
          <a:prstGeom prst="rect">
            <a:avLst/>
          </a:prstGeom>
          <a:ln>
            <a:solidFill>
              <a:srgbClr val="000000">
                <a:alpha val="25000"/>
              </a:srgbClr>
            </a:solidFill>
          </a:ln>
        </p:spPr>
      </p:pic>
      <p:sp>
        <p:nvSpPr>
          <p:cNvPr id="3" name="ZoneTexte 2"/>
          <p:cNvSpPr txBox="1"/>
          <p:nvPr/>
        </p:nvSpPr>
        <p:spPr>
          <a:xfrm>
            <a:off x="63501" y="5666084"/>
            <a:ext cx="1702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Compilation</a:t>
            </a:r>
            <a:endParaRPr lang="eu-ES" sz="2400" dirty="0"/>
          </a:p>
        </p:txBody>
      </p:sp>
      <p:pic>
        <p:nvPicPr>
          <p:cNvPr id="6" name="Image 5" descr="termina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25" y="3033712"/>
            <a:ext cx="5958807" cy="3679825"/>
          </a:xfrm>
          <a:prstGeom prst="rect">
            <a:avLst/>
          </a:prstGeom>
        </p:spPr>
      </p:pic>
      <p:cxnSp>
        <p:nvCxnSpPr>
          <p:cNvPr id="8" name="Connecteur droit avec flèche 7"/>
          <p:cNvCxnSpPr/>
          <p:nvPr/>
        </p:nvCxnSpPr>
        <p:spPr>
          <a:xfrm flipH="1">
            <a:off x="1708150" y="5960417"/>
            <a:ext cx="625475" cy="0"/>
          </a:xfrm>
          <a:prstGeom prst="straightConnector1">
            <a:avLst/>
          </a:prstGeom>
          <a:ln w="381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549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Structure</a:t>
            </a:r>
          </a:p>
          <a:p>
            <a:pPr algn="ctr"/>
            <a:endParaRPr lang="eu-ES" sz="2800" dirty="0"/>
          </a:p>
        </p:txBody>
      </p:sp>
      <p:pic>
        <p:nvPicPr>
          <p:cNvPr id="19" name="Image 18" descr="structure.png"/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" t="2108" b="3595"/>
          <a:stretch/>
        </p:blipFill>
        <p:spPr>
          <a:xfrm>
            <a:off x="174626" y="968376"/>
            <a:ext cx="5746750" cy="4714308"/>
          </a:xfrm>
          <a:prstGeom prst="rect">
            <a:avLst/>
          </a:prstGeom>
        </p:spPr>
      </p:pic>
      <p:cxnSp>
        <p:nvCxnSpPr>
          <p:cNvPr id="5" name="Connecteur droit avec flèche 4"/>
          <p:cNvCxnSpPr/>
          <p:nvPr/>
        </p:nvCxnSpPr>
        <p:spPr>
          <a:xfrm>
            <a:off x="1555750" y="2714625"/>
            <a:ext cx="894862" cy="0"/>
          </a:xfrm>
          <a:prstGeom prst="straightConnector1">
            <a:avLst/>
          </a:prstGeom>
          <a:ln w="38100" cmpd="sng">
            <a:solidFill>
              <a:srgbClr val="000000">
                <a:alpha val="28000"/>
              </a:srgbClr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 3" descr="structureh.png"/>
          <p:cNvPicPr>
            <a:picLocks noChangeAspect="1"/>
          </p:cNvPicPr>
          <p:nvPr/>
        </p:nvPicPr>
        <p:blipFill>
          <a:blip r:embed="rId3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612" y="1692951"/>
            <a:ext cx="6365874" cy="3561108"/>
          </a:xfrm>
          <a:prstGeom prst="rect">
            <a:avLst/>
          </a:prstGeom>
          <a:ln>
            <a:solidFill>
              <a:srgbClr val="000000">
                <a:alpha val="25000"/>
              </a:srgbClr>
            </a:solidFill>
          </a:ln>
        </p:spPr>
      </p:pic>
      <p:sp>
        <p:nvSpPr>
          <p:cNvPr id="3" name="ZoneTexte 2"/>
          <p:cNvSpPr txBox="1"/>
          <p:nvPr/>
        </p:nvSpPr>
        <p:spPr>
          <a:xfrm>
            <a:off x="63501" y="5666084"/>
            <a:ext cx="1702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Compilation</a:t>
            </a:r>
            <a:endParaRPr lang="eu-ES" sz="2400" dirty="0"/>
          </a:p>
        </p:txBody>
      </p:sp>
      <p:pic>
        <p:nvPicPr>
          <p:cNvPr id="6" name="Image 5" descr="termina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25" y="3033712"/>
            <a:ext cx="5958807" cy="3679825"/>
          </a:xfrm>
          <a:prstGeom prst="rect">
            <a:avLst/>
          </a:prstGeom>
        </p:spPr>
      </p:pic>
      <p:cxnSp>
        <p:nvCxnSpPr>
          <p:cNvPr id="8" name="Connecteur droit avec flèche 7"/>
          <p:cNvCxnSpPr/>
          <p:nvPr/>
        </p:nvCxnSpPr>
        <p:spPr>
          <a:xfrm flipH="1">
            <a:off x="1708150" y="5960417"/>
            <a:ext cx="625475" cy="0"/>
          </a:xfrm>
          <a:prstGeom prst="straightConnector1">
            <a:avLst/>
          </a:prstGeom>
          <a:ln w="381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 6" descr="fichier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18" y="920750"/>
            <a:ext cx="5146509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399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Structure</a:t>
            </a:r>
          </a:p>
          <a:p>
            <a:pPr algn="ctr"/>
            <a:endParaRPr lang="eu-ES" sz="2800" dirty="0"/>
          </a:p>
        </p:txBody>
      </p:sp>
      <p:pic>
        <p:nvPicPr>
          <p:cNvPr id="19" name="Image 18" descr="structure.png"/>
          <p:cNvPicPr>
            <a:picLocks noChangeAspect="1"/>
          </p:cNvPicPr>
          <p:nvPr/>
        </p:nvPicPr>
        <p:blipFill rotWithShape="1">
          <a:blip r:embed="rId3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" t="2108" b="3595"/>
          <a:stretch/>
        </p:blipFill>
        <p:spPr>
          <a:xfrm>
            <a:off x="174626" y="968376"/>
            <a:ext cx="5746750" cy="4714308"/>
          </a:xfrm>
          <a:prstGeom prst="rect">
            <a:avLst/>
          </a:prstGeom>
        </p:spPr>
      </p:pic>
      <p:cxnSp>
        <p:nvCxnSpPr>
          <p:cNvPr id="5" name="Connecteur droit avec flèche 4"/>
          <p:cNvCxnSpPr/>
          <p:nvPr/>
        </p:nvCxnSpPr>
        <p:spPr>
          <a:xfrm>
            <a:off x="1555750" y="2714625"/>
            <a:ext cx="894862" cy="0"/>
          </a:xfrm>
          <a:prstGeom prst="straightConnector1">
            <a:avLst/>
          </a:prstGeom>
          <a:ln w="38100" cmpd="sng">
            <a:solidFill>
              <a:srgbClr val="000000">
                <a:alpha val="28000"/>
              </a:srgbClr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 3" descr="structureh.png"/>
          <p:cNvPicPr>
            <a:picLocks noChangeAspect="1"/>
          </p:cNvPicPr>
          <p:nvPr/>
        </p:nvPicPr>
        <p:blipFill>
          <a:blip r:embed="rId4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612" y="1692951"/>
            <a:ext cx="6365874" cy="3561108"/>
          </a:xfrm>
          <a:prstGeom prst="rect">
            <a:avLst/>
          </a:prstGeom>
          <a:ln>
            <a:solidFill>
              <a:srgbClr val="000000">
                <a:alpha val="25000"/>
              </a:srgbClr>
            </a:solidFill>
          </a:ln>
        </p:spPr>
      </p:pic>
      <p:sp>
        <p:nvSpPr>
          <p:cNvPr id="3" name="ZoneTexte 2"/>
          <p:cNvSpPr txBox="1"/>
          <p:nvPr/>
        </p:nvSpPr>
        <p:spPr>
          <a:xfrm>
            <a:off x="238126" y="5666084"/>
            <a:ext cx="1408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Execution</a:t>
            </a:r>
            <a:endParaRPr lang="eu-ES" sz="2400" dirty="0"/>
          </a:p>
        </p:txBody>
      </p:sp>
      <p:cxnSp>
        <p:nvCxnSpPr>
          <p:cNvPr id="8" name="Connecteur droit avec flèche 7"/>
          <p:cNvCxnSpPr/>
          <p:nvPr/>
        </p:nvCxnSpPr>
        <p:spPr>
          <a:xfrm flipH="1">
            <a:off x="1708150" y="5960417"/>
            <a:ext cx="625475" cy="0"/>
          </a:xfrm>
          <a:prstGeom prst="straightConnector1">
            <a:avLst/>
          </a:prstGeom>
          <a:ln w="381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 6" descr="fichier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18" y="920750"/>
            <a:ext cx="5146509" cy="3063875"/>
          </a:xfrm>
          <a:prstGeom prst="rect">
            <a:avLst/>
          </a:prstGeom>
        </p:spPr>
      </p:pic>
      <p:pic>
        <p:nvPicPr>
          <p:cNvPr id="9" name="Image 8" descr="exécutio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25" y="2279649"/>
            <a:ext cx="6776791" cy="4324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894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Syntax</a:t>
            </a:r>
          </a:p>
          <a:p>
            <a:pPr algn="ctr"/>
            <a:endParaRPr lang="eu-ES" sz="2800" dirty="0"/>
          </a:p>
        </p:txBody>
      </p:sp>
      <p:pic>
        <p:nvPicPr>
          <p:cNvPr id="4" name="Image 3" descr="synta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050" y="1447800"/>
            <a:ext cx="4140200" cy="52324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6556375" y="640835"/>
            <a:ext cx="40347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C</a:t>
            </a:r>
            <a:endParaRPr lang="eu-ES" sz="3200" dirty="0"/>
          </a:p>
        </p:txBody>
      </p:sp>
      <p:pic>
        <p:nvPicPr>
          <p:cNvPr id="6" name="Image 5" descr="syntax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88" y="1447800"/>
            <a:ext cx="4043313" cy="3743326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653633" y="640835"/>
            <a:ext cx="4074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R</a:t>
            </a:r>
            <a:endParaRPr lang="eu-ES" sz="3200" dirty="0"/>
          </a:p>
        </p:txBody>
      </p:sp>
      <p:cxnSp>
        <p:nvCxnSpPr>
          <p:cNvPr id="9" name="Connecteur droit 8"/>
          <p:cNvCxnSpPr/>
          <p:nvPr/>
        </p:nvCxnSpPr>
        <p:spPr>
          <a:xfrm>
            <a:off x="4386501" y="904875"/>
            <a:ext cx="0" cy="588962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43188" y="1984375"/>
            <a:ext cx="8499187" cy="50641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4241875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Syntax</a:t>
            </a:r>
          </a:p>
          <a:p>
            <a:pPr algn="ctr"/>
            <a:endParaRPr lang="eu-ES" sz="2800" dirty="0"/>
          </a:p>
        </p:txBody>
      </p:sp>
      <p:pic>
        <p:nvPicPr>
          <p:cNvPr id="4" name="Image 3" descr="synta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050" y="1447800"/>
            <a:ext cx="4140200" cy="52324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6556375" y="640835"/>
            <a:ext cx="40347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C</a:t>
            </a:r>
            <a:endParaRPr lang="eu-ES" sz="3200" dirty="0"/>
          </a:p>
        </p:txBody>
      </p:sp>
      <p:pic>
        <p:nvPicPr>
          <p:cNvPr id="6" name="Image 5" descr="syntax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88" y="1447800"/>
            <a:ext cx="4043313" cy="3743326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653633" y="640835"/>
            <a:ext cx="4074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R</a:t>
            </a:r>
            <a:endParaRPr lang="eu-ES" sz="3200" dirty="0"/>
          </a:p>
        </p:txBody>
      </p:sp>
      <p:cxnSp>
        <p:nvCxnSpPr>
          <p:cNvPr id="9" name="Connecteur droit 8"/>
          <p:cNvCxnSpPr/>
          <p:nvPr/>
        </p:nvCxnSpPr>
        <p:spPr>
          <a:xfrm>
            <a:off x="4386501" y="904875"/>
            <a:ext cx="0" cy="588962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43188" y="3603625"/>
            <a:ext cx="8499187" cy="3444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2600108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Syntax</a:t>
            </a:r>
          </a:p>
          <a:p>
            <a:pPr algn="ctr"/>
            <a:endParaRPr lang="eu-ES" sz="2800" dirty="0"/>
          </a:p>
        </p:txBody>
      </p:sp>
      <p:pic>
        <p:nvPicPr>
          <p:cNvPr id="4" name="Image 3" descr="synta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050" y="1447800"/>
            <a:ext cx="4140200" cy="52324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6556375" y="640835"/>
            <a:ext cx="40347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C</a:t>
            </a:r>
            <a:endParaRPr lang="eu-ES" sz="3200" dirty="0"/>
          </a:p>
        </p:txBody>
      </p:sp>
      <p:pic>
        <p:nvPicPr>
          <p:cNvPr id="6" name="Image 5" descr="syntax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88" y="1447800"/>
            <a:ext cx="4043313" cy="3743326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653633" y="640835"/>
            <a:ext cx="4074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R</a:t>
            </a:r>
            <a:endParaRPr lang="eu-ES" sz="3200" dirty="0"/>
          </a:p>
        </p:txBody>
      </p:sp>
      <p:cxnSp>
        <p:nvCxnSpPr>
          <p:cNvPr id="9" name="Connecteur droit 8"/>
          <p:cNvCxnSpPr/>
          <p:nvPr/>
        </p:nvCxnSpPr>
        <p:spPr>
          <a:xfrm>
            <a:off x="4386501" y="904875"/>
            <a:ext cx="0" cy="588962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43188" y="4270375"/>
            <a:ext cx="7467311" cy="27781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3599043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Syntax</a:t>
            </a:r>
          </a:p>
          <a:p>
            <a:pPr algn="ctr"/>
            <a:endParaRPr lang="eu-ES" sz="2800" dirty="0"/>
          </a:p>
        </p:txBody>
      </p:sp>
      <p:pic>
        <p:nvPicPr>
          <p:cNvPr id="4" name="Image 3" descr="synta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050" y="1447800"/>
            <a:ext cx="4140200" cy="52324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6556375" y="640835"/>
            <a:ext cx="40347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C</a:t>
            </a:r>
            <a:endParaRPr lang="eu-ES" sz="3200" dirty="0"/>
          </a:p>
        </p:txBody>
      </p:sp>
      <p:pic>
        <p:nvPicPr>
          <p:cNvPr id="6" name="Image 5" descr="syntax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88" y="1447800"/>
            <a:ext cx="4043313" cy="3743326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653633" y="640835"/>
            <a:ext cx="4074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R</a:t>
            </a:r>
            <a:endParaRPr lang="eu-ES" sz="3200" dirty="0"/>
          </a:p>
        </p:txBody>
      </p:sp>
      <p:cxnSp>
        <p:nvCxnSpPr>
          <p:cNvPr id="9" name="Connecteur droit 8"/>
          <p:cNvCxnSpPr/>
          <p:nvPr/>
        </p:nvCxnSpPr>
        <p:spPr>
          <a:xfrm>
            <a:off x="4386501" y="904875"/>
            <a:ext cx="0" cy="588962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815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Memory</a:t>
            </a:r>
          </a:p>
          <a:p>
            <a:pPr algn="ctr"/>
            <a:endParaRPr lang="eu-ES" sz="2800" dirty="0"/>
          </a:p>
        </p:txBody>
      </p:sp>
      <p:sp>
        <p:nvSpPr>
          <p:cNvPr id="3" name="ZoneTexte 2"/>
          <p:cNvSpPr txBox="1"/>
          <p:nvPr/>
        </p:nvSpPr>
        <p:spPr>
          <a:xfrm>
            <a:off x="272789" y="1339949"/>
            <a:ext cx="325146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STACK</a:t>
            </a:r>
          </a:p>
          <a:p>
            <a:r>
              <a:rPr lang="eu-ES" sz="2400" dirty="0" smtClean="0"/>
              <a:t>Static memory</a:t>
            </a:r>
          </a:p>
          <a:p>
            <a:r>
              <a:rPr lang="eu-ES" sz="2400" dirty="0" smtClean="0"/>
              <a:t>Size limited</a:t>
            </a:r>
          </a:p>
          <a:p>
            <a:r>
              <a:rPr lang="eu-ES" sz="2400" dirty="0" smtClean="0"/>
              <a:t>Reclaimed automatically</a:t>
            </a:r>
          </a:p>
          <a:p>
            <a:endParaRPr lang="eu-ES" dirty="0"/>
          </a:p>
        </p:txBody>
      </p:sp>
      <p:sp>
        <p:nvSpPr>
          <p:cNvPr id="4" name="ZoneTexte 3"/>
          <p:cNvSpPr txBox="1"/>
          <p:nvPr/>
        </p:nvSpPr>
        <p:spPr>
          <a:xfrm>
            <a:off x="3524250" y="809625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2 types of memory</a:t>
            </a:r>
            <a:endParaRPr lang="eu-ES" sz="2400" dirty="0"/>
          </a:p>
        </p:txBody>
      </p:sp>
      <p:sp>
        <p:nvSpPr>
          <p:cNvPr id="5" name="ZoneTexte 4"/>
          <p:cNvSpPr txBox="1"/>
          <p:nvPr/>
        </p:nvSpPr>
        <p:spPr>
          <a:xfrm>
            <a:off x="4565650" y="1428750"/>
            <a:ext cx="325146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HEAP</a:t>
            </a:r>
          </a:p>
          <a:p>
            <a:r>
              <a:rPr lang="eu-ES" sz="2400" dirty="0" smtClean="0"/>
              <a:t>Dynamical memory</a:t>
            </a:r>
          </a:p>
          <a:p>
            <a:r>
              <a:rPr lang="eu-ES" sz="2400" dirty="0" smtClean="0"/>
              <a:t>Large size (all computer)</a:t>
            </a:r>
          </a:p>
          <a:p>
            <a:r>
              <a:rPr lang="eu-ES" sz="2400" dirty="0" smtClean="0"/>
              <a:t>Reclaimed manually</a:t>
            </a:r>
          </a:p>
          <a:p>
            <a:endParaRPr lang="eu-ES" dirty="0"/>
          </a:p>
        </p:txBody>
      </p:sp>
      <p:cxnSp>
        <p:nvCxnSpPr>
          <p:cNvPr id="6" name="Connecteur droit 5"/>
          <p:cNvCxnSpPr/>
          <p:nvPr/>
        </p:nvCxnSpPr>
        <p:spPr>
          <a:xfrm>
            <a:off x="4386501" y="1428750"/>
            <a:ext cx="0" cy="54292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Image 9" descr="memory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7"/>
          <a:stretch/>
        </p:blipFill>
        <p:spPr>
          <a:xfrm>
            <a:off x="4565650" y="3063875"/>
            <a:ext cx="4578350" cy="3794125"/>
          </a:xfrm>
          <a:prstGeom prst="rect">
            <a:avLst/>
          </a:prstGeom>
        </p:spPr>
      </p:pic>
      <p:pic>
        <p:nvPicPr>
          <p:cNvPr id="11" name="Image 10" descr="memory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14" y="3063875"/>
            <a:ext cx="2062023" cy="2476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72790" y="2952750"/>
            <a:ext cx="8871210" cy="409575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984866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Memory</a:t>
            </a:r>
          </a:p>
          <a:p>
            <a:pPr algn="ctr"/>
            <a:endParaRPr lang="eu-ES" sz="2800" dirty="0"/>
          </a:p>
        </p:txBody>
      </p:sp>
      <p:sp>
        <p:nvSpPr>
          <p:cNvPr id="3" name="ZoneTexte 2"/>
          <p:cNvSpPr txBox="1"/>
          <p:nvPr/>
        </p:nvSpPr>
        <p:spPr>
          <a:xfrm>
            <a:off x="272789" y="1339949"/>
            <a:ext cx="325146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STACK</a:t>
            </a:r>
          </a:p>
          <a:p>
            <a:r>
              <a:rPr lang="eu-ES" sz="2400" dirty="0" smtClean="0"/>
              <a:t>Static memory</a:t>
            </a:r>
          </a:p>
          <a:p>
            <a:r>
              <a:rPr lang="eu-ES" sz="2400" dirty="0" smtClean="0"/>
              <a:t>Size limited</a:t>
            </a:r>
          </a:p>
          <a:p>
            <a:r>
              <a:rPr lang="eu-ES" sz="2400" dirty="0" smtClean="0"/>
              <a:t>Reclaimed automatically</a:t>
            </a:r>
          </a:p>
          <a:p>
            <a:endParaRPr lang="eu-ES" dirty="0"/>
          </a:p>
        </p:txBody>
      </p:sp>
      <p:sp>
        <p:nvSpPr>
          <p:cNvPr id="4" name="ZoneTexte 3"/>
          <p:cNvSpPr txBox="1"/>
          <p:nvPr/>
        </p:nvSpPr>
        <p:spPr>
          <a:xfrm>
            <a:off x="3524250" y="809625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2 types of memory</a:t>
            </a:r>
            <a:endParaRPr lang="eu-ES" sz="2400" dirty="0"/>
          </a:p>
        </p:txBody>
      </p:sp>
      <p:sp>
        <p:nvSpPr>
          <p:cNvPr id="5" name="ZoneTexte 4"/>
          <p:cNvSpPr txBox="1"/>
          <p:nvPr/>
        </p:nvSpPr>
        <p:spPr>
          <a:xfrm>
            <a:off x="4565650" y="1428750"/>
            <a:ext cx="325146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HEAP</a:t>
            </a:r>
          </a:p>
          <a:p>
            <a:r>
              <a:rPr lang="eu-ES" sz="2400" dirty="0" smtClean="0"/>
              <a:t>Dynamical memory</a:t>
            </a:r>
          </a:p>
          <a:p>
            <a:r>
              <a:rPr lang="eu-ES" sz="2400" dirty="0" smtClean="0"/>
              <a:t>Large size (all computer)</a:t>
            </a:r>
          </a:p>
          <a:p>
            <a:r>
              <a:rPr lang="eu-ES" sz="2400" dirty="0" smtClean="0"/>
              <a:t>Reclaimed manually</a:t>
            </a:r>
          </a:p>
          <a:p>
            <a:endParaRPr lang="eu-ES" dirty="0"/>
          </a:p>
        </p:txBody>
      </p:sp>
      <p:cxnSp>
        <p:nvCxnSpPr>
          <p:cNvPr id="6" name="Connecteur droit 5"/>
          <p:cNvCxnSpPr/>
          <p:nvPr/>
        </p:nvCxnSpPr>
        <p:spPr>
          <a:xfrm>
            <a:off x="4386501" y="1428750"/>
            <a:ext cx="0" cy="54292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Image 9" descr="memory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7"/>
          <a:stretch/>
        </p:blipFill>
        <p:spPr>
          <a:xfrm>
            <a:off x="4565650" y="3063875"/>
            <a:ext cx="4578350" cy="3794125"/>
          </a:xfrm>
          <a:prstGeom prst="rect">
            <a:avLst/>
          </a:prstGeom>
        </p:spPr>
      </p:pic>
      <p:pic>
        <p:nvPicPr>
          <p:cNvPr id="11" name="Image 10" descr="memory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14" y="3063875"/>
            <a:ext cx="2062023" cy="2476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72790" y="4127501"/>
            <a:ext cx="8871210" cy="292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1151859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Structure of the ecosystem model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5159375" y="1862088"/>
            <a:ext cx="3714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u-ES" sz="2400" dirty="0" smtClean="0"/>
              <a:t>inorganic nutrient classes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chemeClr val="bg1">
                    <a:lumMod val="85000"/>
                  </a:schemeClr>
                </a:solidFill>
              </a:rPr>
              <a:t>producers and consumers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chemeClr val="bg1">
                    <a:lumMod val="85000"/>
                  </a:schemeClr>
                </a:solidFill>
              </a:rPr>
              <a:t>body-mass axis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chemeClr val="bg1">
                    <a:lumMod val="85000"/>
                  </a:schemeClr>
                </a:solidFill>
              </a:rPr>
              <a:t>production of detritus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chemeClr val="bg1">
                    <a:lumMod val="85000"/>
                  </a:schemeClr>
                </a:solidFill>
              </a:rPr>
              <a:t>detritivorous web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chemeClr val="bg1">
                    <a:lumMod val="85000"/>
                  </a:schemeClr>
                </a:solidFill>
              </a:rPr>
              <a:t>production of inorganic nutrients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chemeClr val="bg1">
                    <a:lumMod val="85000"/>
                  </a:schemeClr>
                </a:solidFill>
              </a:rPr>
              <a:t>importation - exportations</a:t>
            </a:r>
            <a:endParaRPr lang="eu-ES" sz="2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Image 4" descr="EAM_imag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" y="738000"/>
            <a:ext cx="4798577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96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Memory</a:t>
            </a:r>
          </a:p>
          <a:p>
            <a:pPr algn="ctr"/>
            <a:endParaRPr lang="eu-ES" sz="2800" dirty="0"/>
          </a:p>
        </p:txBody>
      </p:sp>
      <p:sp>
        <p:nvSpPr>
          <p:cNvPr id="3" name="ZoneTexte 2"/>
          <p:cNvSpPr txBox="1"/>
          <p:nvPr/>
        </p:nvSpPr>
        <p:spPr>
          <a:xfrm>
            <a:off x="272789" y="1339949"/>
            <a:ext cx="325146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STACK</a:t>
            </a:r>
          </a:p>
          <a:p>
            <a:r>
              <a:rPr lang="eu-ES" sz="2400" dirty="0" smtClean="0"/>
              <a:t>Static memory</a:t>
            </a:r>
          </a:p>
          <a:p>
            <a:r>
              <a:rPr lang="eu-ES" sz="2400" dirty="0" smtClean="0"/>
              <a:t>Size limited</a:t>
            </a:r>
          </a:p>
          <a:p>
            <a:r>
              <a:rPr lang="eu-ES" sz="2400" dirty="0" smtClean="0"/>
              <a:t>Reclaimed automatically</a:t>
            </a:r>
          </a:p>
          <a:p>
            <a:endParaRPr lang="eu-ES" dirty="0"/>
          </a:p>
        </p:txBody>
      </p:sp>
      <p:sp>
        <p:nvSpPr>
          <p:cNvPr id="4" name="ZoneTexte 3"/>
          <p:cNvSpPr txBox="1"/>
          <p:nvPr/>
        </p:nvSpPr>
        <p:spPr>
          <a:xfrm>
            <a:off x="3524250" y="809625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2 types of memory</a:t>
            </a:r>
            <a:endParaRPr lang="eu-ES" sz="2400" dirty="0"/>
          </a:p>
        </p:txBody>
      </p:sp>
      <p:sp>
        <p:nvSpPr>
          <p:cNvPr id="5" name="ZoneTexte 4"/>
          <p:cNvSpPr txBox="1"/>
          <p:nvPr/>
        </p:nvSpPr>
        <p:spPr>
          <a:xfrm>
            <a:off x="4565650" y="1428750"/>
            <a:ext cx="325146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HEAP</a:t>
            </a:r>
          </a:p>
          <a:p>
            <a:r>
              <a:rPr lang="eu-ES" sz="2400" dirty="0" smtClean="0"/>
              <a:t>Dynamical memory</a:t>
            </a:r>
          </a:p>
          <a:p>
            <a:r>
              <a:rPr lang="eu-ES" sz="2400" dirty="0" smtClean="0"/>
              <a:t>Large size (all computer)</a:t>
            </a:r>
          </a:p>
          <a:p>
            <a:r>
              <a:rPr lang="eu-ES" sz="2400" dirty="0" smtClean="0"/>
              <a:t>Reclaimed manually</a:t>
            </a:r>
          </a:p>
          <a:p>
            <a:endParaRPr lang="eu-ES" dirty="0"/>
          </a:p>
        </p:txBody>
      </p:sp>
      <p:cxnSp>
        <p:nvCxnSpPr>
          <p:cNvPr id="6" name="Connecteur droit 5"/>
          <p:cNvCxnSpPr/>
          <p:nvPr/>
        </p:nvCxnSpPr>
        <p:spPr>
          <a:xfrm>
            <a:off x="4386501" y="1428750"/>
            <a:ext cx="0" cy="54292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Image 9" descr="memory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7"/>
          <a:stretch/>
        </p:blipFill>
        <p:spPr>
          <a:xfrm>
            <a:off x="4565650" y="3063875"/>
            <a:ext cx="4578350" cy="3794125"/>
          </a:xfrm>
          <a:prstGeom prst="rect">
            <a:avLst/>
          </a:prstGeom>
        </p:spPr>
      </p:pic>
      <p:pic>
        <p:nvPicPr>
          <p:cNvPr id="11" name="Image 10" descr="memory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14" y="3063875"/>
            <a:ext cx="2062023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81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Memory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3524250" y="809625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2 types of memory</a:t>
            </a:r>
            <a:endParaRPr lang="eu-ES" sz="2400" dirty="0"/>
          </a:p>
        </p:txBody>
      </p:sp>
      <p:sp>
        <p:nvSpPr>
          <p:cNvPr id="5" name="ZoneTexte 4"/>
          <p:cNvSpPr txBox="1"/>
          <p:nvPr/>
        </p:nvSpPr>
        <p:spPr>
          <a:xfrm>
            <a:off x="4565650" y="1428750"/>
            <a:ext cx="325146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HEAP</a:t>
            </a:r>
          </a:p>
          <a:p>
            <a:r>
              <a:rPr lang="eu-ES" sz="2400" dirty="0" smtClean="0"/>
              <a:t>Dynamical memory</a:t>
            </a:r>
          </a:p>
          <a:p>
            <a:r>
              <a:rPr lang="eu-ES" sz="2400" dirty="0" smtClean="0"/>
              <a:t>Large size (all computer)</a:t>
            </a:r>
          </a:p>
          <a:p>
            <a:r>
              <a:rPr lang="eu-ES" sz="2400" dirty="0" smtClean="0"/>
              <a:t>Reclaimed manually</a:t>
            </a:r>
          </a:p>
          <a:p>
            <a:endParaRPr lang="eu-ES" dirty="0"/>
          </a:p>
        </p:txBody>
      </p:sp>
      <p:pic>
        <p:nvPicPr>
          <p:cNvPr id="10" name="Image 9" descr="memory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7"/>
          <a:stretch/>
        </p:blipFill>
        <p:spPr>
          <a:xfrm>
            <a:off x="4565650" y="3063875"/>
            <a:ext cx="4578350" cy="379412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12750" y="1428750"/>
            <a:ext cx="1222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Pointers</a:t>
            </a:r>
            <a:endParaRPr lang="eu-ES" sz="2400" dirty="0"/>
          </a:p>
        </p:txBody>
      </p:sp>
      <p:pic>
        <p:nvPicPr>
          <p:cNvPr id="19" name="Image 18" descr="pointeu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60" y="1890415"/>
            <a:ext cx="1498600" cy="622300"/>
          </a:xfrm>
          <a:prstGeom prst="rect">
            <a:avLst/>
          </a:prstGeom>
        </p:spPr>
      </p:pic>
      <p:grpSp>
        <p:nvGrpSpPr>
          <p:cNvPr id="26" name="Grouper 25"/>
          <p:cNvGrpSpPr/>
          <p:nvPr/>
        </p:nvGrpSpPr>
        <p:grpSpPr>
          <a:xfrm>
            <a:off x="1955798" y="1487536"/>
            <a:ext cx="523626" cy="1049040"/>
            <a:chOff x="2049357" y="2694543"/>
            <a:chExt cx="523626" cy="1049040"/>
          </a:xfrm>
        </p:grpSpPr>
        <p:sp>
          <p:nvSpPr>
            <p:cNvPr id="17" name="Rectangle 16"/>
            <p:cNvSpPr/>
            <p:nvPr/>
          </p:nvSpPr>
          <p:spPr>
            <a:xfrm>
              <a:off x="2074509" y="3061096"/>
              <a:ext cx="444500" cy="428625"/>
            </a:xfrm>
            <a:prstGeom prst="rect">
              <a:avLst/>
            </a:prstGeom>
            <a:solidFill>
              <a:srgbClr val="D7E4BD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dirty="0" smtClean="0">
                  <a:solidFill>
                    <a:srgbClr val="660066"/>
                  </a:solidFill>
                </a:rPr>
                <a:t>2</a:t>
              </a:r>
              <a:endParaRPr lang="eu-ES" dirty="0">
                <a:solidFill>
                  <a:srgbClr val="660066"/>
                </a:solidFill>
              </a:endParaRPr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2049357" y="3466584"/>
              <a:ext cx="523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200" dirty="0" smtClean="0"/>
                <a:t>&amp;345</a:t>
              </a:r>
              <a:endParaRPr lang="eu-E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2138754" y="2694543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a</a:t>
              </a:r>
              <a:endParaRPr lang="eu-ES" dirty="0"/>
            </a:p>
          </p:txBody>
        </p:sp>
      </p:grpSp>
      <p:grpSp>
        <p:nvGrpSpPr>
          <p:cNvPr id="28" name="Grouper 27"/>
          <p:cNvGrpSpPr/>
          <p:nvPr/>
        </p:nvGrpSpPr>
        <p:grpSpPr>
          <a:xfrm>
            <a:off x="3370613" y="1490315"/>
            <a:ext cx="523626" cy="1049040"/>
            <a:chOff x="738312" y="2694543"/>
            <a:chExt cx="523626" cy="1049040"/>
          </a:xfrm>
        </p:grpSpPr>
        <p:grpSp>
          <p:nvGrpSpPr>
            <p:cNvPr id="25" name="Grouper 24"/>
            <p:cNvGrpSpPr/>
            <p:nvPr/>
          </p:nvGrpSpPr>
          <p:grpSpPr>
            <a:xfrm>
              <a:off x="777875" y="2694543"/>
              <a:ext cx="444500" cy="797957"/>
              <a:chOff x="777875" y="2694543"/>
              <a:chExt cx="444500" cy="797957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777875" y="3063875"/>
                <a:ext cx="444500" cy="42862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345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24" name="ZoneTexte 23"/>
              <p:cNvSpPr txBox="1"/>
              <p:nvPr/>
            </p:nvSpPr>
            <p:spPr>
              <a:xfrm>
                <a:off x="847153" y="2694543"/>
                <a:ext cx="3059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b</a:t>
                </a:r>
                <a:endParaRPr lang="eu-ES" dirty="0"/>
              </a:p>
            </p:txBody>
          </p:sp>
        </p:grpSp>
        <p:sp>
          <p:nvSpPr>
            <p:cNvPr id="27" name="ZoneTexte 26"/>
            <p:cNvSpPr txBox="1"/>
            <p:nvPr/>
          </p:nvSpPr>
          <p:spPr>
            <a:xfrm>
              <a:off x="738312" y="3466584"/>
              <a:ext cx="523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200" dirty="0" smtClean="0"/>
                <a:t>&amp;647</a:t>
              </a:r>
              <a:endParaRPr lang="eu-ES" sz="1200" dirty="0"/>
            </a:p>
          </p:txBody>
        </p:sp>
      </p:grpSp>
      <p:cxnSp>
        <p:nvCxnSpPr>
          <p:cNvPr id="29" name="Connecteur droit avec flèche 28"/>
          <p:cNvCxnSpPr>
            <a:stCxn id="22" idx="3"/>
            <a:endCxn id="20" idx="1"/>
          </p:cNvCxnSpPr>
          <p:nvPr/>
        </p:nvCxnSpPr>
        <p:spPr>
          <a:xfrm flipV="1">
            <a:off x="2479424" y="2073960"/>
            <a:ext cx="930752" cy="324117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525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Memory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3524250" y="809625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2 types of memory</a:t>
            </a:r>
            <a:endParaRPr lang="eu-ES" sz="2400" dirty="0"/>
          </a:p>
        </p:txBody>
      </p:sp>
      <p:sp>
        <p:nvSpPr>
          <p:cNvPr id="5" name="ZoneTexte 4"/>
          <p:cNvSpPr txBox="1"/>
          <p:nvPr/>
        </p:nvSpPr>
        <p:spPr>
          <a:xfrm>
            <a:off x="4565650" y="1428750"/>
            <a:ext cx="325146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HEAP</a:t>
            </a:r>
          </a:p>
          <a:p>
            <a:r>
              <a:rPr lang="eu-ES" sz="2400" dirty="0" smtClean="0"/>
              <a:t>Dynamical memory</a:t>
            </a:r>
          </a:p>
          <a:p>
            <a:r>
              <a:rPr lang="eu-ES" sz="2400" dirty="0" smtClean="0"/>
              <a:t>Large size (all computer)</a:t>
            </a:r>
          </a:p>
          <a:p>
            <a:r>
              <a:rPr lang="eu-ES" sz="2400" dirty="0" smtClean="0"/>
              <a:t>Reclaimed manually</a:t>
            </a:r>
          </a:p>
          <a:p>
            <a:endParaRPr lang="eu-ES" dirty="0"/>
          </a:p>
        </p:txBody>
      </p:sp>
      <p:pic>
        <p:nvPicPr>
          <p:cNvPr id="10" name="Image 9" descr="memory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7"/>
          <a:stretch/>
        </p:blipFill>
        <p:spPr>
          <a:xfrm>
            <a:off x="4565650" y="3063875"/>
            <a:ext cx="4578350" cy="379412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12750" y="1428750"/>
            <a:ext cx="1222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Pointers</a:t>
            </a:r>
            <a:endParaRPr lang="eu-ES" sz="2400" dirty="0"/>
          </a:p>
        </p:txBody>
      </p:sp>
      <p:pic>
        <p:nvPicPr>
          <p:cNvPr id="19" name="Image 18" descr="pointeu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60" y="1890415"/>
            <a:ext cx="1498600" cy="622300"/>
          </a:xfrm>
          <a:prstGeom prst="rect">
            <a:avLst/>
          </a:prstGeom>
        </p:spPr>
      </p:pic>
      <p:grpSp>
        <p:nvGrpSpPr>
          <p:cNvPr id="26" name="Grouper 25"/>
          <p:cNvGrpSpPr/>
          <p:nvPr/>
        </p:nvGrpSpPr>
        <p:grpSpPr>
          <a:xfrm>
            <a:off x="1955798" y="1487536"/>
            <a:ext cx="523626" cy="1049040"/>
            <a:chOff x="2049357" y="2694543"/>
            <a:chExt cx="523626" cy="1049040"/>
          </a:xfrm>
        </p:grpSpPr>
        <p:sp>
          <p:nvSpPr>
            <p:cNvPr id="17" name="Rectangle 16"/>
            <p:cNvSpPr/>
            <p:nvPr/>
          </p:nvSpPr>
          <p:spPr>
            <a:xfrm>
              <a:off x="2074509" y="3061096"/>
              <a:ext cx="444500" cy="428625"/>
            </a:xfrm>
            <a:prstGeom prst="rect">
              <a:avLst/>
            </a:prstGeom>
            <a:solidFill>
              <a:srgbClr val="D7E4BD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dirty="0" smtClean="0">
                  <a:solidFill>
                    <a:srgbClr val="660066"/>
                  </a:solidFill>
                </a:rPr>
                <a:t>2</a:t>
              </a:r>
              <a:endParaRPr lang="eu-ES" dirty="0">
                <a:solidFill>
                  <a:srgbClr val="660066"/>
                </a:solidFill>
              </a:endParaRPr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2049357" y="3466584"/>
              <a:ext cx="523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200" dirty="0" smtClean="0"/>
                <a:t>&amp;345</a:t>
              </a:r>
              <a:endParaRPr lang="eu-E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2138754" y="2694543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a</a:t>
              </a:r>
              <a:endParaRPr lang="eu-ES" dirty="0"/>
            </a:p>
          </p:txBody>
        </p:sp>
      </p:grpSp>
      <p:grpSp>
        <p:nvGrpSpPr>
          <p:cNvPr id="28" name="Grouper 27"/>
          <p:cNvGrpSpPr/>
          <p:nvPr/>
        </p:nvGrpSpPr>
        <p:grpSpPr>
          <a:xfrm>
            <a:off x="3370613" y="1490315"/>
            <a:ext cx="523626" cy="1049040"/>
            <a:chOff x="738312" y="2694543"/>
            <a:chExt cx="523626" cy="1049040"/>
          </a:xfrm>
        </p:grpSpPr>
        <p:grpSp>
          <p:nvGrpSpPr>
            <p:cNvPr id="25" name="Grouper 24"/>
            <p:cNvGrpSpPr/>
            <p:nvPr/>
          </p:nvGrpSpPr>
          <p:grpSpPr>
            <a:xfrm>
              <a:off x="777875" y="2694543"/>
              <a:ext cx="444500" cy="797957"/>
              <a:chOff x="777875" y="2694543"/>
              <a:chExt cx="444500" cy="797957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777875" y="3063875"/>
                <a:ext cx="444500" cy="42862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345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24" name="ZoneTexte 23"/>
              <p:cNvSpPr txBox="1"/>
              <p:nvPr/>
            </p:nvSpPr>
            <p:spPr>
              <a:xfrm>
                <a:off x="847153" y="2694543"/>
                <a:ext cx="3059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b</a:t>
                </a:r>
                <a:endParaRPr lang="eu-ES" dirty="0"/>
              </a:p>
            </p:txBody>
          </p:sp>
        </p:grpSp>
        <p:sp>
          <p:nvSpPr>
            <p:cNvPr id="27" name="ZoneTexte 26"/>
            <p:cNvSpPr txBox="1"/>
            <p:nvPr/>
          </p:nvSpPr>
          <p:spPr>
            <a:xfrm>
              <a:off x="738312" y="3466584"/>
              <a:ext cx="523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200" dirty="0" smtClean="0"/>
                <a:t>&amp;647</a:t>
              </a:r>
              <a:endParaRPr lang="eu-ES" sz="1200" dirty="0"/>
            </a:p>
          </p:txBody>
        </p:sp>
      </p:grpSp>
      <p:cxnSp>
        <p:nvCxnSpPr>
          <p:cNvPr id="29" name="Connecteur droit avec flèche 28"/>
          <p:cNvCxnSpPr>
            <a:stCxn id="22" idx="3"/>
            <a:endCxn id="20" idx="1"/>
          </p:cNvCxnSpPr>
          <p:nvPr/>
        </p:nvCxnSpPr>
        <p:spPr>
          <a:xfrm flipV="1">
            <a:off x="2479424" y="2073960"/>
            <a:ext cx="930752" cy="324117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0" name="Grouper 39"/>
          <p:cNvGrpSpPr/>
          <p:nvPr/>
        </p:nvGrpSpPr>
        <p:grpSpPr>
          <a:xfrm>
            <a:off x="242762" y="3016250"/>
            <a:ext cx="3381125" cy="1021339"/>
            <a:chOff x="495549" y="4086035"/>
            <a:chExt cx="3381125" cy="1021339"/>
          </a:xfrm>
        </p:grpSpPr>
        <p:grpSp>
          <p:nvGrpSpPr>
            <p:cNvPr id="37" name="Grouper 36"/>
            <p:cNvGrpSpPr/>
            <p:nvPr/>
          </p:nvGrpSpPr>
          <p:grpSpPr>
            <a:xfrm>
              <a:off x="495549" y="4086035"/>
              <a:ext cx="444500" cy="777706"/>
              <a:chOff x="146050" y="4361418"/>
              <a:chExt cx="444500" cy="777706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146050" y="4710499"/>
                <a:ext cx="444500" cy="42862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123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33" name="ZoneTexte 32"/>
              <p:cNvSpPr txBox="1"/>
              <p:nvPr/>
            </p:nvSpPr>
            <p:spPr>
              <a:xfrm>
                <a:off x="202906" y="4361418"/>
                <a:ext cx="3336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N</a:t>
                </a:r>
                <a:endParaRPr lang="eu-ES" dirty="0"/>
              </a:p>
            </p:txBody>
          </p:sp>
        </p:grpSp>
        <p:grpSp>
          <p:nvGrpSpPr>
            <p:cNvPr id="36" name="Grouper 35"/>
            <p:cNvGrpSpPr/>
            <p:nvPr/>
          </p:nvGrpSpPr>
          <p:grpSpPr>
            <a:xfrm>
              <a:off x="1866899" y="4086035"/>
              <a:ext cx="2009775" cy="1021339"/>
              <a:chOff x="1016000" y="4915097"/>
              <a:chExt cx="2009775" cy="1021339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016000" y="5230812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460500" y="5230812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581275" y="5222874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1904999" y="5230812"/>
                <a:ext cx="676275" cy="42862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6" name="ZoneTexte 15"/>
              <p:cNvSpPr txBox="1"/>
              <p:nvPr/>
            </p:nvSpPr>
            <p:spPr>
              <a:xfrm>
                <a:off x="2074509" y="5262562"/>
                <a:ext cx="3594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...</a:t>
                </a:r>
                <a:endParaRPr lang="eu-ES" dirty="0"/>
              </a:p>
            </p:txBody>
          </p:sp>
          <p:sp>
            <p:nvSpPr>
              <p:cNvPr id="34" name="ZoneTexte 33"/>
              <p:cNvSpPr txBox="1"/>
              <p:nvPr/>
            </p:nvSpPr>
            <p:spPr>
              <a:xfrm>
                <a:off x="1910364" y="4915097"/>
                <a:ext cx="63964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400" dirty="0" smtClean="0"/>
                  <a:t>10000</a:t>
                </a:r>
                <a:endParaRPr lang="eu-ES" sz="1400" dirty="0"/>
              </a:p>
            </p:txBody>
          </p:sp>
          <p:sp>
            <p:nvSpPr>
              <p:cNvPr id="35" name="ZoneTexte 34"/>
              <p:cNvSpPr txBox="1"/>
              <p:nvPr/>
            </p:nvSpPr>
            <p:spPr>
              <a:xfrm>
                <a:off x="1016000" y="5659437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&amp;123</a:t>
                </a:r>
                <a:endParaRPr lang="eu-ES" sz="1200" dirty="0"/>
              </a:p>
            </p:txBody>
          </p:sp>
        </p:grpSp>
        <p:cxnSp>
          <p:nvCxnSpPr>
            <p:cNvPr id="38" name="Connecteur droit avec flèche 37"/>
            <p:cNvCxnSpPr>
              <a:stCxn id="35" idx="1"/>
            </p:cNvCxnSpPr>
            <p:nvPr/>
          </p:nvCxnSpPr>
          <p:spPr>
            <a:xfrm flipH="1" flipV="1">
              <a:off x="940049" y="4660379"/>
              <a:ext cx="926850" cy="30849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2756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Memory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3524250" y="809625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2 types of memory</a:t>
            </a:r>
            <a:endParaRPr lang="eu-ES" sz="2400" dirty="0"/>
          </a:p>
        </p:txBody>
      </p:sp>
      <p:sp>
        <p:nvSpPr>
          <p:cNvPr id="5" name="ZoneTexte 4"/>
          <p:cNvSpPr txBox="1"/>
          <p:nvPr/>
        </p:nvSpPr>
        <p:spPr>
          <a:xfrm>
            <a:off x="4565650" y="1428750"/>
            <a:ext cx="325146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HEAP</a:t>
            </a:r>
          </a:p>
          <a:p>
            <a:r>
              <a:rPr lang="eu-ES" sz="2400" dirty="0" smtClean="0"/>
              <a:t>Dynamical memory</a:t>
            </a:r>
          </a:p>
          <a:p>
            <a:r>
              <a:rPr lang="eu-ES" sz="2400" dirty="0" smtClean="0"/>
              <a:t>Large size (all computer)</a:t>
            </a:r>
          </a:p>
          <a:p>
            <a:r>
              <a:rPr lang="eu-ES" sz="2400" dirty="0" smtClean="0"/>
              <a:t>Reclaimed manually</a:t>
            </a:r>
          </a:p>
          <a:p>
            <a:endParaRPr lang="eu-ES" dirty="0"/>
          </a:p>
        </p:txBody>
      </p:sp>
      <p:pic>
        <p:nvPicPr>
          <p:cNvPr id="10" name="Image 9" descr="memory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7"/>
          <a:stretch/>
        </p:blipFill>
        <p:spPr>
          <a:xfrm>
            <a:off x="4565650" y="3063875"/>
            <a:ext cx="4578350" cy="379412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12750" y="1428750"/>
            <a:ext cx="1222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Pointers</a:t>
            </a:r>
            <a:endParaRPr lang="eu-ES" sz="2400" dirty="0"/>
          </a:p>
        </p:txBody>
      </p:sp>
      <p:pic>
        <p:nvPicPr>
          <p:cNvPr id="19" name="Image 18" descr="pointeu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60" y="1890415"/>
            <a:ext cx="1498600" cy="622300"/>
          </a:xfrm>
          <a:prstGeom prst="rect">
            <a:avLst/>
          </a:prstGeom>
        </p:spPr>
      </p:pic>
      <p:grpSp>
        <p:nvGrpSpPr>
          <p:cNvPr id="26" name="Grouper 25"/>
          <p:cNvGrpSpPr/>
          <p:nvPr/>
        </p:nvGrpSpPr>
        <p:grpSpPr>
          <a:xfrm>
            <a:off x="1955798" y="1487536"/>
            <a:ext cx="523626" cy="1049040"/>
            <a:chOff x="2049357" y="2694543"/>
            <a:chExt cx="523626" cy="1049040"/>
          </a:xfrm>
        </p:grpSpPr>
        <p:sp>
          <p:nvSpPr>
            <p:cNvPr id="17" name="Rectangle 16"/>
            <p:cNvSpPr/>
            <p:nvPr/>
          </p:nvSpPr>
          <p:spPr>
            <a:xfrm>
              <a:off x="2074509" y="3061096"/>
              <a:ext cx="444500" cy="428625"/>
            </a:xfrm>
            <a:prstGeom prst="rect">
              <a:avLst/>
            </a:prstGeom>
            <a:solidFill>
              <a:srgbClr val="D7E4BD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u-ES" dirty="0" smtClean="0">
                  <a:solidFill>
                    <a:srgbClr val="660066"/>
                  </a:solidFill>
                </a:rPr>
                <a:t>2</a:t>
              </a:r>
              <a:endParaRPr lang="eu-ES" dirty="0">
                <a:solidFill>
                  <a:srgbClr val="660066"/>
                </a:solidFill>
              </a:endParaRPr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2049357" y="3466584"/>
              <a:ext cx="523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200" dirty="0" smtClean="0"/>
                <a:t>&amp;345</a:t>
              </a:r>
              <a:endParaRPr lang="eu-E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2138754" y="2694543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a</a:t>
              </a:r>
              <a:endParaRPr lang="eu-ES" dirty="0"/>
            </a:p>
          </p:txBody>
        </p:sp>
      </p:grpSp>
      <p:grpSp>
        <p:nvGrpSpPr>
          <p:cNvPr id="28" name="Grouper 27"/>
          <p:cNvGrpSpPr/>
          <p:nvPr/>
        </p:nvGrpSpPr>
        <p:grpSpPr>
          <a:xfrm>
            <a:off x="3370613" y="1490315"/>
            <a:ext cx="523626" cy="1049040"/>
            <a:chOff x="738312" y="2694543"/>
            <a:chExt cx="523626" cy="1049040"/>
          </a:xfrm>
        </p:grpSpPr>
        <p:grpSp>
          <p:nvGrpSpPr>
            <p:cNvPr id="25" name="Grouper 24"/>
            <p:cNvGrpSpPr/>
            <p:nvPr/>
          </p:nvGrpSpPr>
          <p:grpSpPr>
            <a:xfrm>
              <a:off x="777875" y="2694543"/>
              <a:ext cx="444500" cy="797957"/>
              <a:chOff x="777875" y="2694543"/>
              <a:chExt cx="444500" cy="797957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777875" y="3063875"/>
                <a:ext cx="444500" cy="42862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345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24" name="ZoneTexte 23"/>
              <p:cNvSpPr txBox="1"/>
              <p:nvPr/>
            </p:nvSpPr>
            <p:spPr>
              <a:xfrm>
                <a:off x="847153" y="2694543"/>
                <a:ext cx="3059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b</a:t>
                </a:r>
                <a:endParaRPr lang="eu-ES" dirty="0"/>
              </a:p>
            </p:txBody>
          </p:sp>
        </p:grpSp>
        <p:sp>
          <p:nvSpPr>
            <p:cNvPr id="27" name="ZoneTexte 26"/>
            <p:cNvSpPr txBox="1"/>
            <p:nvPr/>
          </p:nvSpPr>
          <p:spPr>
            <a:xfrm>
              <a:off x="738312" y="3466584"/>
              <a:ext cx="523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200" dirty="0" smtClean="0"/>
                <a:t>&amp;647</a:t>
              </a:r>
              <a:endParaRPr lang="eu-ES" sz="1200" dirty="0"/>
            </a:p>
          </p:txBody>
        </p:sp>
      </p:grpSp>
      <p:cxnSp>
        <p:nvCxnSpPr>
          <p:cNvPr id="29" name="Connecteur droit avec flèche 28"/>
          <p:cNvCxnSpPr>
            <a:stCxn id="22" idx="3"/>
            <a:endCxn id="20" idx="1"/>
          </p:cNvCxnSpPr>
          <p:nvPr/>
        </p:nvCxnSpPr>
        <p:spPr>
          <a:xfrm flipV="1">
            <a:off x="2479424" y="2073960"/>
            <a:ext cx="930752" cy="324117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0" name="Grouper 39"/>
          <p:cNvGrpSpPr/>
          <p:nvPr/>
        </p:nvGrpSpPr>
        <p:grpSpPr>
          <a:xfrm>
            <a:off x="242762" y="3016250"/>
            <a:ext cx="3381125" cy="1021339"/>
            <a:chOff x="495549" y="4086035"/>
            <a:chExt cx="3381125" cy="1021339"/>
          </a:xfrm>
        </p:grpSpPr>
        <p:grpSp>
          <p:nvGrpSpPr>
            <p:cNvPr id="37" name="Grouper 36"/>
            <p:cNvGrpSpPr/>
            <p:nvPr/>
          </p:nvGrpSpPr>
          <p:grpSpPr>
            <a:xfrm>
              <a:off x="495549" y="4086035"/>
              <a:ext cx="444500" cy="777706"/>
              <a:chOff x="146050" y="4361418"/>
              <a:chExt cx="444500" cy="777706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146050" y="4710499"/>
                <a:ext cx="444500" cy="42862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123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33" name="ZoneTexte 32"/>
              <p:cNvSpPr txBox="1"/>
              <p:nvPr/>
            </p:nvSpPr>
            <p:spPr>
              <a:xfrm>
                <a:off x="202906" y="4361418"/>
                <a:ext cx="3336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N</a:t>
                </a:r>
                <a:endParaRPr lang="eu-ES" dirty="0"/>
              </a:p>
            </p:txBody>
          </p:sp>
        </p:grpSp>
        <p:grpSp>
          <p:nvGrpSpPr>
            <p:cNvPr id="36" name="Grouper 35"/>
            <p:cNvGrpSpPr/>
            <p:nvPr/>
          </p:nvGrpSpPr>
          <p:grpSpPr>
            <a:xfrm>
              <a:off x="1866899" y="4086035"/>
              <a:ext cx="2009775" cy="1021339"/>
              <a:chOff x="1016000" y="4915097"/>
              <a:chExt cx="2009775" cy="1021339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016000" y="5230812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460500" y="5230812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581275" y="5222874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1904999" y="5230812"/>
                <a:ext cx="676275" cy="42862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6" name="ZoneTexte 15"/>
              <p:cNvSpPr txBox="1"/>
              <p:nvPr/>
            </p:nvSpPr>
            <p:spPr>
              <a:xfrm>
                <a:off x="2074509" y="5262562"/>
                <a:ext cx="3594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...</a:t>
                </a:r>
                <a:endParaRPr lang="eu-ES" dirty="0"/>
              </a:p>
            </p:txBody>
          </p:sp>
          <p:sp>
            <p:nvSpPr>
              <p:cNvPr id="34" name="ZoneTexte 33"/>
              <p:cNvSpPr txBox="1"/>
              <p:nvPr/>
            </p:nvSpPr>
            <p:spPr>
              <a:xfrm>
                <a:off x="1910364" y="4915097"/>
                <a:ext cx="63964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400" dirty="0" smtClean="0"/>
                  <a:t>10000</a:t>
                </a:r>
                <a:endParaRPr lang="eu-ES" sz="1400" dirty="0"/>
              </a:p>
            </p:txBody>
          </p:sp>
          <p:sp>
            <p:nvSpPr>
              <p:cNvPr id="35" name="ZoneTexte 34"/>
              <p:cNvSpPr txBox="1"/>
              <p:nvPr/>
            </p:nvSpPr>
            <p:spPr>
              <a:xfrm>
                <a:off x="1016000" y="5659437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&amp;123</a:t>
                </a:r>
                <a:endParaRPr lang="eu-ES" sz="1200" dirty="0"/>
              </a:p>
            </p:txBody>
          </p:sp>
        </p:grpSp>
        <p:cxnSp>
          <p:nvCxnSpPr>
            <p:cNvPr id="38" name="Connecteur droit avec flèche 37"/>
            <p:cNvCxnSpPr>
              <a:stCxn id="35" idx="1"/>
            </p:cNvCxnSpPr>
            <p:nvPr/>
          </p:nvCxnSpPr>
          <p:spPr>
            <a:xfrm flipH="1" flipV="1">
              <a:off x="940049" y="4660379"/>
              <a:ext cx="926850" cy="30849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er 65"/>
          <p:cNvGrpSpPr/>
          <p:nvPr/>
        </p:nvGrpSpPr>
        <p:grpSpPr>
          <a:xfrm>
            <a:off x="145720" y="4295775"/>
            <a:ext cx="4101790" cy="2308027"/>
            <a:chOff x="145720" y="4375150"/>
            <a:chExt cx="4101790" cy="2308027"/>
          </a:xfrm>
        </p:grpSpPr>
        <p:sp>
          <p:nvSpPr>
            <p:cNvPr id="48" name="Rectangle 47"/>
            <p:cNvSpPr/>
            <p:nvPr/>
          </p:nvSpPr>
          <p:spPr>
            <a:xfrm>
              <a:off x="1385225" y="5551150"/>
              <a:ext cx="444501" cy="703402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u-ES"/>
            </a:p>
          </p:txBody>
        </p:sp>
        <p:grpSp>
          <p:nvGrpSpPr>
            <p:cNvPr id="65" name="Grouper 64"/>
            <p:cNvGrpSpPr/>
            <p:nvPr/>
          </p:nvGrpSpPr>
          <p:grpSpPr>
            <a:xfrm>
              <a:off x="145720" y="4375150"/>
              <a:ext cx="4101790" cy="2308027"/>
              <a:chOff x="579724" y="4375150"/>
              <a:chExt cx="4101790" cy="2308027"/>
            </a:xfrm>
          </p:grpSpPr>
          <p:grpSp>
            <p:nvGrpSpPr>
              <p:cNvPr id="42" name="Grouper 41"/>
              <p:cNvGrpSpPr/>
              <p:nvPr/>
            </p:nvGrpSpPr>
            <p:grpSpPr>
              <a:xfrm>
                <a:off x="579724" y="4375150"/>
                <a:ext cx="602373" cy="777706"/>
                <a:chOff x="75906" y="4361418"/>
                <a:chExt cx="602373" cy="777706"/>
              </a:xfrm>
            </p:grpSpPr>
            <p:sp>
              <p:nvSpPr>
                <p:cNvPr id="52" name="Rectangle 51"/>
                <p:cNvSpPr/>
                <p:nvPr/>
              </p:nvSpPr>
              <p:spPr>
                <a:xfrm>
                  <a:off x="146050" y="4710499"/>
                  <a:ext cx="444500" cy="428625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u-ES" sz="1200" dirty="0" smtClean="0">
                      <a:solidFill>
                        <a:srgbClr val="660066"/>
                      </a:solidFill>
                    </a:rPr>
                    <a:t>123</a:t>
                  </a:r>
                  <a:endParaRPr lang="eu-ES" sz="1200" dirty="0">
                    <a:solidFill>
                      <a:srgbClr val="660066"/>
                    </a:solidFill>
                  </a:endParaRPr>
                </a:p>
              </p:txBody>
            </p:sp>
            <p:sp>
              <p:nvSpPr>
                <p:cNvPr id="53" name="ZoneTexte 52"/>
                <p:cNvSpPr txBox="1"/>
                <p:nvPr/>
              </p:nvSpPr>
              <p:spPr>
                <a:xfrm>
                  <a:off x="75906" y="4361418"/>
                  <a:ext cx="6023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u-ES" dirty="0" smtClean="0"/>
                    <a:t>pool</a:t>
                  </a:r>
                  <a:endParaRPr lang="eu-ES" dirty="0"/>
                </a:p>
              </p:txBody>
            </p:sp>
          </p:grpSp>
          <p:sp>
            <p:nvSpPr>
              <p:cNvPr id="45" name="Rectangle 44"/>
              <p:cNvSpPr/>
              <p:nvPr/>
            </p:nvSpPr>
            <p:spPr>
              <a:xfrm>
                <a:off x="1814843" y="4690865"/>
                <a:ext cx="444500" cy="428625"/>
              </a:xfrm>
              <a:prstGeom prst="rect">
                <a:avLst/>
              </a:prstGeom>
              <a:solidFill>
                <a:srgbClr val="DCE6F2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478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1812674" y="5122525"/>
                <a:ext cx="444500" cy="428625"/>
              </a:xfrm>
              <a:prstGeom prst="rect">
                <a:avLst/>
              </a:prstGeom>
              <a:solidFill>
                <a:srgbClr val="DCE6F2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919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819230" y="6254552"/>
                <a:ext cx="444500" cy="428625"/>
              </a:xfrm>
              <a:prstGeom prst="rect">
                <a:avLst/>
              </a:prstGeom>
              <a:solidFill>
                <a:srgbClr val="DCE6F2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673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49" name="ZoneTexte 48"/>
              <p:cNvSpPr txBox="1"/>
              <p:nvPr/>
            </p:nvSpPr>
            <p:spPr>
              <a:xfrm>
                <a:off x="1856645" y="5643365"/>
                <a:ext cx="3594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...</a:t>
                </a:r>
                <a:endParaRPr lang="eu-ES" dirty="0"/>
              </a:p>
            </p:txBody>
          </p:sp>
          <p:sp>
            <p:nvSpPr>
              <p:cNvPr id="50" name="ZoneTexte 49"/>
              <p:cNvSpPr txBox="1"/>
              <p:nvPr/>
            </p:nvSpPr>
            <p:spPr>
              <a:xfrm rot="16200000">
                <a:off x="1262652" y="5717083"/>
                <a:ext cx="63964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400" dirty="0" smtClean="0"/>
                  <a:t>10000</a:t>
                </a:r>
                <a:endParaRPr lang="eu-ES" sz="1400" dirty="0"/>
              </a:p>
            </p:txBody>
          </p:sp>
          <p:sp>
            <p:nvSpPr>
              <p:cNvPr id="51" name="ZoneTexte 50"/>
              <p:cNvSpPr txBox="1"/>
              <p:nvPr/>
            </p:nvSpPr>
            <p:spPr>
              <a:xfrm>
                <a:off x="1323861" y="4804054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&amp;123</a:t>
                </a:r>
                <a:endParaRPr lang="eu-ES" sz="1200" dirty="0"/>
              </a:p>
            </p:txBody>
          </p:sp>
          <p:cxnSp>
            <p:nvCxnSpPr>
              <p:cNvPr id="44" name="Connecteur droit avec flèche 43"/>
              <p:cNvCxnSpPr>
                <a:stCxn id="51" idx="1"/>
                <a:endCxn id="52" idx="3"/>
              </p:cNvCxnSpPr>
              <p:nvPr/>
            </p:nvCxnSpPr>
            <p:spPr>
              <a:xfrm flipH="1" flipV="1">
                <a:off x="1094368" y="4938544"/>
                <a:ext cx="229493" cy="4010"/>
              </a:xfrm>
              <a:prstGeom prst="straightConnector1">
                <a:avLst/>
              </a:prstGeom>
              <a:ln w="12700" cmpd="sng">
                <a:solidFill>
                  <a:srgbClr val="000000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3" name="Grouper 62"/>
              <p:cNvGrpSpPr/>
              <p:nvPr/>
            </p:nvGrpSpPr>
            <p:grpSpPr>
              <a:xfrm>
                <a:off x="2671739" y="4375150"/>
                <a:ext cx="2009775" cy="744340"/>
                <a:chOff x="2258637" y="3216275"/>
                <a:chExt cx="2009775" cy="744340"/>
              </a:xfrm>
            </p:grpSpPr>
            <p:sp>
              <p:nvSpPr>
                <p:cNvPr id="57" name="Rectangle 56"/>
                <p:cNvSpPr/>
                <p:nvPr/>
              </p:nvSpPr>
              <p:spPr>
                <a:xfrm>
                  <a:off x="2258637" y="3531990"/>
                  <a:ext cx="444500" cy="428625"/>
                </a:xfrm>
                <a:prstGeom prst="rect">
                  <a:avLst/>
                </a:prstGeom>
                <a:solidFill>
                  <a:srgbClr val="D7E4BD"/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2703137" y="3531990"/>
                  <a:ext cx="444500" cy="428625"/>
                </a:xfrm>
                <a:prstGeom prst="rect">
                  <a:avLst/>
                </a:prstGeom>
                <a:solidFill>
                  <a:srgbClr val="D7E4BD"/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3823912" y="3524052"/>
                  <a:ext cx="444500" cy="428625"/>
                </a:xfrm>
                <a:prstGeom prst="rect">
                  <a:avLst/>
                </a:prstGeom>
                <a:solidFill>
                  <a:srgbClr val="D7E4BD"/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>
                  <a:off x="3147636" y="3531990"/>
                  <a:ext cx="676275" cy="428625"/>
                </a:xfrm>
                <a:prstGeom prst="rect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u-ES"/>
                </a:p>
              </p:txBody>
            </p:sp>
            <p:sp>
              <p:nvSpPr>
                <p:cNvPr id="61" name="ZoneTexte 60"/>
                <p:cNvSpPr txBox="1"/>
                <p:nvPr/>
              </p:nvSpPr>
              <p:spPr>
                <a:xfrm>
                  <a:off x="3317146" y="3563740"/>
                  <a:ext cx="35948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u-ES" dirty="0" smtClean="0"/>
                    <a:t>...</a:t>
                  </a:r>
                  <a:endParaRPr lang="eu-ES" dirty="0"/>
                </a:p>
              </p:txBody>
            </p:sp>
            <p:sp>
              <p:nvSpPr>
                <p:cNvPr id="62" name="ZoneTexte 61"/>
                <p:cNvSpPr txBox="1"/>
                <p:nvPr/>
              </p:nvSpPr>
              <p:spPr>
                <a:xfrm>
                  <a:off x="3343501" y="3216275"/>
                  <a:ext cx="366657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u-ES" sz="1400" dirty="0" smtClean="0"/>
                    <a:t>10</a:t>
                  </a:r>
                  <a:endParaRPr lang="eu-ES" sz="1400" dirty="0"/>
                </a:p>
              </p:txBody>
            </p:sp>
          </p:grpSp>
          <p:sp>
            <p:nvSpPr>
              <p:cNvPr id="64" name="ZoneTexte 63"/>
              <p:cNvSpPr txBox="1"/>
              <p:nvPr/>
            </p:nvSpPr>
            <p:spPr>
              <a:xfrm>
                <a:off x="2641120" y="5059025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&amp;478</a:t>
                </a:r>
                <a:endParaRPr lang="eu-ES" sz="1200" dirty="0"/>
              </a:p>
            </p:txBody>
          </p:sp>
        </p:grpSp>
      </p:grpSp>
      <p:cxnSp>
        <p:nvCxnSpPr>
          <p:cNvPr id="68" name="Connecteur droit avec flèche 67"/>
          <p:cNvCxnSpPr>
            <a:stCxn id="64" idx="1"/>
            <a:endCxn id="45" idx="3"/>
          </p:cNvCxnSpPr>
          <p:nvPr/>
        </p:nvCxnSpPr>
        <p:spPr>
          <a:xfrm flipH="1" flipV="1">
            <a:off x="1825339" y="4825803"/>
            <a:ext cx="381777" cy="292347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7" name="Grouper 76"/>
          <p:cNvGrpSpPr/>
          <p:nvPr/>
        </p:nvGrpSpPr>
        <p:grpSpPr>
          <a:xfrm>
            <a:off x="2200084" y="5256649"/>
            <a:ext cx="2040394" cy="653097"/>
            <a:chOff x="2359516" y="4755952"/>
            <a:chExt cx="2040394" cy="653097"/>
          </a:xfrm>
        </p:grpSpPr>
        <p:sp>
          <p:nvSpPr>
            <p:cNvPr id="71" name="Rectangle 70"/>
            <p:cNvSpPr/>
            <p:nvPr/>
          </p:nvSpPr>
          <p:spPr>
            <a:xfrm>
              <a:off x="2390135" y="4763890"/>
              <a:ext cx="444500" cy="428625"/>
            </a:xfrm>
            <a:prstGeom prst="rect">
              <a:avLst/>
            </a:prstGeom>
            <a:solidFill>
              <a:srgbClr val="D7E4BD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u-E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2834635" y="4763890"/>
              <a:ext cx="444500" cy="428625"/>
            </a:xfrm>
            <a:prstGeom prst="rect">
              <a:avLst/>
            </a:prstGeom>
            <a:solidFill>
              <a:srgbClr val="D7E4BD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u-E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3955410" y="4755952"/>
              <a:ext cx="444500" cy="428625"/>
            </a:xfrm>
            <a:prstGeom prst="rect">
              <a:avLst/>
            </a:prstGeom>
            <a:solidFill>
              <a:srgbClr val="D7E4BD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u-E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3279134" y="4763890"/>
              <a:ext cx="676275" cy="428625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u-ES"/>
            </a:p>
          </p:txBody>
        </p:sp>
        <p:sp>
          <p:nvSpPr>
            <p:cNvPr id="75" name="ZoneTexte 74"/>
            <p:cNvSpPr txBox="1"/>
            <p:nvPr/>
          </p:nvSpPr>
          <p:spPr>
            <a:xfrm>
              <a:off x="3448644" y="4795640"/>
              <a:ext cx="359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...</a:t>
              </a:r>
              <a:endParaRPr lang="eu-ES" dirty="0"/>
            </a:p>
          </p:txBody>
        </p:sp>
        <p:sp>
          <p:nvSpPr>
            <p:cNvPr id="76" name="ZoneTexte 75"/>
            <p:cNvSpPr txBox="1"/>
            <p:nvPr/>
          </p:nvSpPr>
          <p:spPr>
            <a:xfrm>
              <a:off x="2359516" y="5132050"/>
              <a:ext cx="523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200" dirty="0" smtClean="0"/>
                <a:t>&amp;919</a:t>
              </a:r>
              <a:endParaRPr lang="eu-ES" sz="1200" dirty="0"/>
            </a:p>
          </p:txBody>
        </p:sp>
      </p:grpSp>
      <p:grpSp>
        <p:nvGrpSpPr>
          <p:cNvPr id="78" name="Grouper 77"/>
          <p:cNvGrpSpPr/>
          <p:nvPr/>
        </p:nvGrpSpPr>
        <p:grpSpPr>
          <a:xfrm>
            <a:off x="2201238" y="6204903"/>
            <a:ext cx="2040394" cy="653097"/>
            <a:chOff x="2359516" y="4755952"/>
            <a:chExt cx="2040394" cy="653097"/>
          </a:xfrm>
        </p:grpSpPr>
        <p:sp>
          <p:nvSpPr>
            <p:cNvPr id="79" name="Rectangle 78"/>
            <p:cNvSpPr/>
            <p:nvPr/>
          </p:nvSpPr>
          <p:spPr>
            <a:xfrm>
              <a:off x="2390135" y="4763890"/>
              <a:ext cx="444500" cy="428625"/>
            </a:xfrm>
            <a:prstGeom prst="rect">
              <a:avLst/>
            </a:prstGeom>
            <a:solidFill>
              <a:srgbClr val="D7E4BD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u-E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834635" y="4763890"/>
              <a:ext cx="444500" cy="428625"/>
            </a:xfrm>
            <a:prstGeom prst="rect">
              <a:avLst/>
            </a:prstGeom>
            <a:solidFill>
              <a:srgbClr val="D7E4BD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u-E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3955410" y="4755952"/>
              <a:ext cx="444500" cy="428625"/>
            </a:xfrm>
            <a:prstGeom prst="rect">
              <a:avLst/>
            </a:prstGeom>
            <a:solidFill>
              <a:srgbClr val="D7E4BD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u-E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3279134" y="4763890"/>
              <a:ext cx="676275" cy="428625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u-ES"/>
            </a:p>
          </p:txBody>
        </p:sp>
        <p:sp>
          <p:nvSpPr>
            <p:cNvPr id="83" name="ZoneTexte 82"/>
            <p:cNvSpPr txBox="1"/>
            <p:nvPr/>
          </p:nvSpPr>
          <p:spPr>
            <a:xfrm>
              <a:off x="3448644" y="4795640"/>
              <a:ext cx="359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...</a:t>
              </a:r>
              <a:endParaRPr lang="eu-ES" dirty="0"/>
            </a:p>
          </p:txBody>
        </p:sp>
        <p:sp>
          <p:nvSpPr>
            <p:cNvPr id="84" name="ZoneTexte 83"/>
            <p:cNvSpPr txBox="1"/>
            <p:nvPr/>
          </p:nvSpPr>
          <p:spPr>
            <a:xfrm>
              <a:off x="2359516" y="5132050"/>
              <a:ext cx="523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200" dirty="0" smtClean="0"/>
                <a:t>&amp;673</a:t>
              </a:r>
              <a:endParaRPr lang="eu-ES" sz="1200" dirty="0"/>
            </a:p>
          </p:txBody>
        </p:sp>
      </p:grpSp>
      <p:cxnSp>
        <p:nvCxnSpPr>
          <p:cNvPr id="85" name="Connecteur droit avec flèche 84"/>
          <p:cNvCxnSpPr>
            <a:stCxn id="76" idx="1"/>
            <a:endCxn id="46" idx="3"/>
          </p:cNvCxnSpPr>
          <p:nvPr/>
        </p:nvCxnSpPr>
        <p:spPr>
          <a:xfrm flipH="1" flipV="1">
            <a:off x="1823170" y="5257463"/>
            <a:ext cx="376914" cy="513784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necteur droit avec flèche 87"/>
          <p:cNvCxnSpPr>
            <a:stCxn id="84" idx="1"/>
            <a:endCxn id="47" idx="3"/>
          </p:cNvCxnSpPr>
          <p:nvPr/>
        </p:nvCxnSpPr>
        <p:spPr>
          <a:xfrm flipH="1" flipV="1">
            <a:off x="1829726" y="6389490"/>
            <a:ext cx="371512" cy="330011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ZoneTexte 90"/>
          <p:cNvSpPr txBox="1"/>
          <p:nvPr/>
        </p:nvSpPr>
        <p:spPr>
          <a:xfrm>
            <a:off x="2298612" y="5782112"/>
            <a:ext cx="359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...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3225506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Optimisation</a:t>
            </a:r>
          </a:p>
          <a:p>
            <a:pPr algn="ctr"/>
            <a:endParaRPr lang="eu-ES" sz="2800" dirty="0"/>
          </a:p>
        </p:txBody>
      </p:sp>
      <p:sp>
        <p:nvSpPr>
          <p:cNvPr id="3" name="ZoneTexte 2"/>
          <p:cNvSpPr txBox="1"/>
          <p:nvPr/>
        </p:nvSpPr>
        <p:spPr>
          <a:xfrm>
            <a:off x="1111250" y="968375"/>
            <a:ext cx="6728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Optimisation : Algorithm + Memory + </a:t>
            </a:r>
            <a:r>
              <a:rPr lang="eu-ES" sz="2400" b="1" dirty="0" smtClean="0"/>
              <a:t>Data structure</a:t>
            </a:r>
            <a:endParaRPr lang="eu-ES" sz="2400" b="1" dirty="0"/>
          </a:p>
        </p:txBody>
      </p:sp>
      <p:sp>
        <p:nvSpPr>
          <p:cNvPr id="5" name="ZoneTexte 4"/>
          <p:cNvSpPr txBox="1"/>
          <p:nvPr/>
        </p:nvSpPr>
        <p:spPr>
          <a:xfrm>
            <a:off x="1725237" y="1757600"/>
            <a:ext cx="109056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Array</a:t>
            </a:r>
            <a:endParaRPr lang="eu-ES" sz="3200" dirty="0"/>
          </a:p>
        </p:txBody>
      </p:sp>
      <p:sp>
        <p:nvSpPr>
          <p:cNvPr id="6" name="ZoneTexte 5"/>
          <p:cNvSpPr txBox="1"/>
          <p:nvPr/>
        </p:nvSpPr>
        <p:spPr>
          <a:xfrm>
            <a:off x="6370148" y="1757600"/>
            <a:ext cx="74932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List</a:t>
            </a:r>
            <a:endParaRPr lang="eu-ES" sz="3200" dirty="0"/>
          </a:p>
        </p:txBody>
      </p:sp>
      <p:grpSp>
        <p:nvGrpSpPr>
          <p:cNvPr id="7" name="Grouper 6"/>
          <p:cNvGrpSpPr/>
          <p:nvPr/>
        </p:nvGrpSpPr>
        <p:grpSpPr>
          <a:xfrm>
            <a:off x="242762" y="2896455"/>
            <a:ext cx="3381125" cy="1021339"/>
            <a:chOff x="495549" y="4086035"/>
            <a:chExt cx="3381125" cy="1021339"/>
          </a:xfrm>
        </p:grpSpPr>
        <p:grpSp>
          <p:nvGrpSpPr>
            <p:cNvPr id="8" name="Grouper 7"/>
            <p:cNvGrpSpPr/>
            <p:nvPr/>
          </p:nvGrpSpPr>
          <p:grpSpPr>
            <a:xfrm>
              <a:off x="495549" y="4086035"/>
              <a:ext cx="444500" cy="777706"/>
              <a:chOff x="146050" y="4361418"/>
              <a:chExt cx="444500" cy="777706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46050" y="4710499"/>
                <a:ext cx="444500" cy="42862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123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19" name="ZoneTexte 18"/>
              <p:cNvSpPr txBox="1"/>
              <p:nvPr/>
            </p:nvSpPr>
            <p:spPr>
              <a:xfrm>
                <a:off x="202906" y="4361418"/>
                <a:ext cx="3044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X</a:t>
                </a:r>
                <a:endParaRPr lang="eu-ES" dirty="0"/>
              </a:p>
            </p:txBody>
          </p:sp>
        </p:grpSp>
        <p:grpSp>
          <p:nvGrpSpPr>
            <p:cNvPr id="9" name="Grouper 8"/>
            <p:cNvGrpSpPr/>
            <p:nvPr/>
          </p:nvGrpSpPr>
          <p:grpSpPr>
            <a:xfrm>
              <a:off x="1866899" y="4393812"/>
              <a:ext cx="2009775" cy="713562"/>
              <a:chOff x="1016000" y="5222874"/>
              <a:chExt cx="2009775" cy="713562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1016000" y="5230812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60500" y="5230812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581275" y="5222874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1904999" y="5230812"/>
                <a:ext cx="676275" cy="42862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5" name="ZoneTexte 14"/>
              <p:cNvSpPr txBox="1"/>
              <p:nvPr/>
            </p:nvSpPr>
            <p:spPr>
              <a:xfrm>
                <a:off x="2074509" y="5262562"/>
                <a:ext cx="3594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...</a:t>
                </a:r>
                <a:endParaRPr lang="eu-ES" dirty="0"/>
              </a:p>
            </p:txBody>
          </p:sp>
          <p:sp>
            <p:nvSpPr>
              <p:cNvPr id="17" name="ZoneTexte 16"/>
              <p:cNvSpPr txBox="1"/>
              <p:nvPr/>
            </p:nvSpPr>
            <p:spPr>
              <a:xfrm>
                <a:off x="1016000" y="5659437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&amp;123</a:t>
                </a:r>
                <a:endParaRPr lang="eu-ES" sz="1200" dirty="0"/>
              </a:p>
            </p:txBody>
          </p:sp>
        </p:grpSp>
        <p:cxnSp>
          <p:nvCxnSpPr>
            <p:cNvPr id="10" name="Connecteur droit avec flèche 9"/>
            <p:cNvCxnSpPr>
              <a:stCxn id="17" idx="1"/>
            </p:cNvCxnSpPr>
            <p:nvPr/>
          </p:nvCxnSpPr>
          <p:spPr>
            <a:xfrm flipH="1" flipV="1">
              <a:off x="940049" y="4660379"/>
              <a:ext cx="926850" cy="30849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er 58"/>
          <p:cNvGrpSpPr/>
          <p:nvPr/>
        </p:nvGrpSpPr>
        <p:grpSpPr>
          <a:xfrm>
            <a:off x="4990985" y="2882429"/>
            <a:ext cx="3738937" cy="1083738"/>
            <a:chOff x="4711199" y="3841424"/>
            <a:chExt cx="3738937" cy="1083738"/>
          </a:xfrm>
        </p:grpSpPr>
        <p:sp>
          <p:nvSpPr>
            <p:cNvPr id="32" name="ZoneTexte 31"/>
            <p:cNvSpPr txBox="1"/>
            <p:nvPr/>
          </p:nvSpPr>
          <p:spPr>
            <a:xfrm>
              <a:off x="4806449" y="3841424"/>
              <a:ext cx="3044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X</a:t>
              </a:r>
              <a:endParaRPr lang="eu-ES" dirty="0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6698521" y="4246555"/>
              <a:ext cx="359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...</a:t>
              </a:r>
              <a:endParaRPr lang="eu-ES" dirty="0"/>
            </a:p>
          </p:txBody>
        </p:sp>
        <p:cxnSp>
          <p:nvCxnSpPr>
            <p:cNvPr id="23" name="Connecteur droit avec flèche 22"/>
            <p:cNvCxnSpPr>
              <a:stCxn id="30" idx="1"/>
              <a:endCxn id="38" idx="3"/>
            </p:cNvCxnSpPr>
            <p:nvPr/>
          </p:nvCxnSpPr>
          <p:spPr>
            <a:xfrm flipH="1" flipV="1">
              <a:off x="5190874" y="4340805"/>
              <a:ext cx="190750" cy="441125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er 33"/>
            <p:cNvGrpSpPr/>
            <p:nvPr/>
          </p:nvGrpSpPr>
          <p:grpSpPr>
            <a:xfrm>
              <a:off x="5381624" y="4210072"/>
              <a:ext cx="523626" cy="710357"/>
              <a:chOff x="5608262" y="4210072"/>
              <a:chExt cx="523626" cy="710357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30" name="ZoneTexte 29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&amp;123</a:t>
                </a:r>
                <a:endParaRPr lang="eu-ES" sz="1200" dirty="0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446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35" name="Grouper 34"/>
            <p:cNvGrpSpPr/>
            <p:nvPr/>
          </p:nvGrpSpPr>
          <p:grpSpPr>
            <a:xfrm>
              <a:off x="4711199" y="4214805"/>
              <a:ext cx="523626" cy="710357"/>
              <a:chOff x="5608262" y="4210072"/>
              <a:chExt cx="523626" cy="710357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37" name="ZoneTexte 36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&amp;187</a:t>
                </a:r>
                <a:endParaRPr lang="eu-ES" sz="1200" dirty="0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123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40" name="Grouper 39"/>
            <p:cNvGrpSpPr/>
            <p:nvPr/>
          </p:nvGrpSpPr>
          <p:grpSpPr>
            <a:xfrm>
              <a:off x="7193860" y="4205855"/>
              <a:ext cx="479675" cy="710357"/>
              <a:chOff x="5608262" y="4210072"/>
              <a:chExt cx="479675" cy="710357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42" name="ZoneTexte 41"/>
              <p:cNvSpPr txBox="1"/>
              <p:nvPr/>
            </p:nvSpPr>
            <p:spPr>
              <a:xfrm>
                <a:off x="5608262" y="4643430"/>
                <a:ext cx="40618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&amp;...</a:t>
                </a:r>
                <a:endParaRPr lang="eu-ES" sz="1200" dirty="0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062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44" name="Grouper 43"/>
            <p:cNvGrpSpPr/>
            <p:nvPr/>
          </p:nvGrpSpPr>
          <p:grpSpPr>
            <a:xfrm>
              <a:off x="7926510" y="4196871"/>
              <a:ext cx="523626" cy="705624"/>
              <a:chOff x="5608262" y="4214805"/>
              <a:chExt cx="523626" cy="705624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46" name="ZoneTexte 45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&amp;062</a:t>
                </a:r>
                <a:endParaRPr lang="eu-ES" sz="1200" dirty="0"/>
              </a:p>
            </p:txBody>
          </p:sp>
        </p:grpSp>
        <p:cxnSp>
          <p:nvCxnSpPr>
            <p:cNvPr id="48" name="Connecteur droit avec flèche 47"/>
            <p:cNvCxnSpPr>
              <a:stCxn id="46" idx="1"/>
              <a:endCxn id="43" idx="3"/>
            </p:cNvCxnSpPr>
            <p:nvPr/>
          </p:nvCxnSpPr>
          <p:spPr>
            <a:xfrm flipH="1" flipV="1">
              <a:off x="7673535" y="4331855"/>
              <a:ext cx="252975" cy="43214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/>
            <p:cNvCxnSpPr>
              <a:stCxn id="55" idx="1"/>
              <a:endCxn id="33" idx="3"/>
            </p:cNvCxnSpPr>
            <p:nvPr/>
          </p:nvCxnSpPr>
          <p:spPr>
            <a:xfrm flipH="1" flipV="1">
              <a:off x="5861299" y="4336072"/>
              <a:ext cx="234967" cy="436908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er 52"/>
            <p:cNvGrpSpPr/>
            <p:nvPr/>
          </p:nvGrpSpPr>
          <p:grpSpPr>
            <a:xfrm>
              <a:off x="6096266" y="4201122"/>
              <a:ext cx="523626" cy="710357"/>
              <a:chOff x="5608262" y="4210072"/>
              <a:chExt cx="523626" cy="71035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55" name="ZoneTexte 54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&amp;446</a:t>
                </a:r>
                <a:endParaRPr lang="eu-ES" sz="1200" dirty="0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...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</p:grpSp>
      <p:sp>
        <p:nvSpPr>
          <p:cNvPr id="60" name="ZoneTexte 59"/>
          <p:cNvSpPr txBox="1"/>
          <p:nvPr/>
        </p:nvSpPr>
        <p:spPr>
          <a:xfrm>
            <a:off x="739273" y="4059793"/>
            <a:ext cx="3133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Fast access to elements</a:t>
            </a:r>
            <a:endParaRPr lang="eu-ES" sz="2400" dirty="0"/>
          </a:p>
        </p:txBody>
      </p:sp>
      <p:sp>
        <p:nvSpPr>
          <p:cNvPr id="61" name="ZoneTexte 60"/>
          <p:cNvSpPr txBox="1"/>
          <p:nvPr/>
        </p:nvSpPr>
        <p:spPr>
          <a:xfrm>
            <a:off x="4832909" y="4120376"/>
            <a:ext cx="4038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Fast remove and add elements</a:t>
            </a:r>
            <a:endParaRPr lang="eu-ES" sz="2400" dirty="0"/>
          </a:p>
        </p:txBody>
      </p:sp>
      <p:cxnSp>
        <p:nvCxnSpPr>
          <p:cNvPr id="62" name="Connecteur droit 61"/>
          <p:cNvCxnSpPr/>
          <p:nvPr/>
        </p:nvCxnSpPr>
        <p:spPr>
          <a:xfrm>
            <a:off x="4386501" y="2329418"/>
            <a:ext cx="0" cy="371895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ZoneTexte 63"/>
          <p:cNvSpPr txBox="1"/>
          <p:nvPr/>
        </p:nvSpPr>
        <p:spPr>
          <a:xfrm>
            <a:off x="1833650" y="5198417"/>
            <a:ext cx="20437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Pool of species</a:t>
            </a:r>
          </a:p>
        </p:txBody>
      </p:sp>
      <p:sp>
        <p:nvSpPr>
          <p:cNvPr id="65" name="ZoneTexte 64"/>
          <p:cNvSpPr txBox="1"/>
          <p:nvPr/>
        </p:nvSpPr>
        <p:spPr>
          <a:xfrm>
            <a:off x="6526687" y="5198417"/>
            <a:ext cx="225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/>
              <a:t>R</a:t>
            </a:r>
            <a:r>
              <a:rPr lang="eu-ES" sz="2400" dirty="0" smtClean="0"/>
              <a:t>esident species</a:t>
            </a:r>
            <a:endParaRPr lang="eu-ES" sz="2400" dirty="0"/>
          </a:p>
        </p:txBody>
      </p:sp>
      <p:sp>
        <p:nvSpPr>
          <p:cNvPr id="66" name="Flèche vers la droite 65"/>
          <p:cNvSpPr/>
          <p:nvPr/>
        </p:nvSpPr>
        <p:spPr>
          <a:xfrm>
            <a:off x="1092663" y="5258831"/>
            <a:ext cx="740987" cy="401251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7" name="Flèche vers la droite 66"/>
          <p:cNvSpPr/>
          <p:nvPr/>
        </p:nvSpPr>
        <p:spPr>
          <a:xfrm>
            <a:off x="5767166" y="5258831"/>
            <a:ext cx="740987" cy="401251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9" name="Rectangle 68"/>
          <p:cNvSpPr/>
          <p:nvPr/>
        </p:nvSpPr>
        <p:spPr>
          <a:xfrm>
            <a:off x="272790" y="4120377"/>
            <a:ext cx="8871210" cy="292812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</p:spTree>
    <p:extLst>
      <p:ext uri="{BB962C8B-B14F-4D97-AF65-F5344CB8AC3E}">
        <p14:creationId xmlns:p14="http://schemas.microsoft.com/office/powerpoint/2010/main" val="722372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Optimisation</a:t>
            </a:r>
          </a:p>
          <a:p>
            <a:pPr algn="ctr"/>
            <a:endParaRPr lang="eu-ES" sz="2800" dirty="0"/>
          </a:p>
        </p:txBody>
      </p:sp>
      <p:sp>
        <p:nvSpPr>
          <p:cNvPr id="3" name="ZoneTexte 2"/>
          <p:cNvSpPr txBox="1"/>
          <p:nvPr/>
        </p:nvSpPr>
        <p:spPr>
          <a:xfrm>
            <a:off x="1111250" y="968375"/>
            <a:ext cx="6728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Optimisation : Algorithm + Memory + </a:t>
            </a:r>
            <a:r>
              <a:rPr lang="eu-ES" sz="2400" b="1" dirty="0" smtClean="0"/>
              <a:t>Data structure</a:t>
            </a:r>
            <a:endParaRPr lang="eu-ES" sz="2400" b="1" dirty="0"/>
          </a:p>
        </p:txBody>
      </p:sp>
      <p:sp>
        <p:nvSpPr>
          <p:cNvPr id="5" name="ZoneTexte 4"/>
          <p:cNvSpPr txBox="1"/>
          <p:nvPr/>
        </p:nvSpPr>
        <p:spPr>
          <a:xfrm>
            <a:off x="1725237" y="1757600"/>
            <a:ext cx="109056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Array</a:t>
            </a:r>
            <a:endParaRPr lang="eu-ES" sz="3200" dirty="0"/>
          </a:p>
        </p:txBody>
      </p:sp>
      <p:sp>
        <p:nvSpPr>
          <p:cNvPr id="6" name="ZoneTexte 5"/>
          <p:cNvSpPr txBox="1"/>
          <p:nvPr/>
        </p:nvSpPr>
        <p:spPr>
          <a:xfrm>
            <a:off x="6370148" y="1757600"/>
            <a:ext cx="74932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List</a:t>
            </a:r>
            <a:endParaRPr lang="eu-ES" sz="3200" dirty="0"/>
          </a:p>
        </p:txBody>
      </p:sp>
      <p:grpSp>
        <p:nvGrpSpPr>
          <p:cNvPr id="7" name="Grouper 6"/>
          <p:cNvGrpSpPr/>
          <p:nvPr/>
        </p:nvGrpSpPr>
        <p:grpSpPr>
          <a:xfrm>
            <a:off x="242762" y="2896455"/>
            <a:ext cx="3381125" cy="1021339"/>
            <a:chOff x="495549" y="4086035"/>
            <a:chExt cx="3381125" cy="1021339"/>
          </a:xfrm>
        </p:grpSpPr>
        <p:grpSp>
          <p:nvGrpSpPr>
            <p:cNvPr id="8" name="Grouper 7"/>
            <p:cNvGrpSpPr/>
            <p:nvPr/>
          </p:nvGrpSpPr>
          <p:grpSpPr>
            <a:xfrm>
              <a:off x="495549" y="4086035"/>
              <a:ext cx="444500" cy="777706"/>
              <a:chOff x="146050" y="4361418"/>
              <a:chExt cx="444500" cy="777706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46050" y="4710499"/>
                <a:ext cx="444500" cy="42862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123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19" name="ZoneTexte 18"/>
              <p:cNvSpPr txBox="1"/>
              <p:nvPr/>
            </p:nvSpPr>
            <p:spPr>
              <a:xfrm>
                <a:off x="202906" y="4361418"/>
                <a:ext cx="3044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X</a:t>
                </a:r>
                <a:endParaRPr lang="eu-ES" dirty="0"/>
              </a:p>
            </p:txBody>
          </p:sp>
        </p:grpSp>
        <p:grpSp>
          <p:nvGrpSpPr>
            <p:cNvPr id="9" name="Grouper 8"/>
            <p:cNvGrpSpPr/>
            <p:nvPr/>
          </p:nvGrpSpPr>
          <p:grpSpPr>
            <a:xfrm>
              <a:off x="1866899" y="4393812"/>
              <a:ext cx="2009775" cy="713562"/>
              <a:chOff x="1016000" y="5222874"/>
              <a:chExt cx="2009775" cy="713562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1016000" y="5230812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60500" y="5230812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581275" y="5222874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1904999" y="5230812"/>
                <a:ext cx="676275" cy="42862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15" name="ZoneTexte 14"/>
              <p:cNvSpPr txBox="1"/>
              <p:nvPr/>
            </p:nvSpPr>
            <p:spPr>
              <a:xfrm>
                <a:off x="2074509" y="5262562"/>
                <a:ext cx="3594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dirty="0" smtClean="0"/>
                  <a:t>...</a:t>
                </a:r>
                <a:endParaRPr lang="eu-ES" dirty="0"/>
              </a:p>
            </p:txBody>
          </p:sp>
          <p:sp>
            <p:nvSpPr>
              <p:cNvPr id="17" name="ZoneTexte 16"/>
              <p:cNvSpPr txBox="1"/>
              <p:nvPr/>
            </p:nvSpPr>
            <p:spPr>
              <a:xfrm>
                <a:off x="1016000" y="5659437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&amp;123</a:t>
                </a:r>
                <a:endParaRPr lang="eu-ES" sz="1200" dirty="0"/>
              </a:p>
            </p:txBody>
          </p:sp>
        </p:grpSp>
        <p:cxnSp>
          <p:nvCxnSpPr>
            <p:cNvPr id="10" name="Connecteur droit avec flèche 9"/>
            <p:cNvCxnSpPr>
              <a:stCxn id="17" idx="1"/>
            </p:cNvCxnSpPr>
            <p:nvPr/>
          </p:nvCxnSpPr>
          <p:spPr>
            <a:xfrm flipH="1" flipV="1">
              <a:off x="940049" y="4660379"/>
              <a:ext cx="926850" cy="30849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er 58"/>
          <p:cNvGrpSpPr/>
          <p:nvPr/>
        </p:nvGrpSpPr>
        <p:grpSpPr>
          <a:xfrm>
            <a:off x="4990985" y="2882429"/>
            <a:ext cx="3738937" cy="1083738"/>
            <a:chOff x="4711199" y="3841424"/>
            <a:chExt cx="3738937" cy="1083738"/>
          </a:xfrm>
        </p:grpSpPr>
        <p:sp>
          <p:nvSpPr>
            <p:cNvPr id="32" name="ZoneTexte 31"/>
            <p:cNvSpPr txBox="1"/>
            <p:nvPr/>
          </p:nvSpPr>
          <p:spPr>
            <a:xfrm>
              <a:off x="4806449" y="3841424"/>
              <a:ext cx="3044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X</a:t>
              </a:r>
              <a:endParaRPr lang="eu-ES" dirty="0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6698521" y="4246555"/>
              <a:ext cx="359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...</a:t>
              </a:r>
              <a:endParaRPr lang="eu-ES" dirty="0"/>
            </a:p>
          </p:txBody>
        </p:sp>
        <p:cxnSp>
          <p:nvCxnSpPr>
            <p:cNvPr id="23" name="Connecteur droit avec flèche 22"/>
            <p:cNvCxnSpPr>
              <a:stCxn id="30" idx="1"/>
              <a:endCxn id="38" idx="3"/>
            </p:cNvCxnSpPr>
            <p:nvPr/>
          </p:nvCxnSpPr>
          <p:spPr>
            <a:xfrm flipH="1" flipV="1">
              <a:off x="5190874" y="4340805"/>
              <a:ext cx="190750" cy="441125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er 33"/>
            <p:cNvGrpSpPr/>
            <p:nvPr/>
          </p:nvGrpSpPr>
          <p:grpSpPr>
            <a:xfrm>
              <a:off x="5381624" y="4210072"/>
              <a:ext cx="523626" cy="710357"/>
              <a:chOff x="5608262" y="4210072"/>
              <a:chExt cx="523626" cy="710357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30" name="ZoneTexte 29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&amp;123</a:t>
                </a:r>
                <a:endParaRPr lang="eu-ES" sz="1200" dirty="0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446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35" name="Grouper 34"/>
            <p:cNvGrpSpPr/>
            <p:nvPr/>
          </p:nvGrpSpPr>
          <p:grpSpPr>
            <a:xfrm>
              <a:off x="4711199" y="4214805"/>
              <a:ext cx="523626" cy="710357"/>
              <a:chOff x="5608262" y="4210072"/>
              <a:chExt cx="523626" cy="710357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37" name="ZoneTexte 36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&amp;187</a:t>
                </a:r>
                <a:endParaRPr lang="eu-ES" sz="1200" dirty="0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123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40" name="Grouper 39"/>
            <p:cNvGrpSpPr/>
            <p:nvPr/>
          </p:nvGrpSpPr>
          <p:grpSpPr>
            <a:xfrm>
              <a:off x="7193860" y="4205855"/>
              <a:ext cx="479675" cy="710357"/>
              <a:chOff x="5608262" y="4210072"/>
              <a:chExt cx="479675" cy="710357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42" name="ZoneTexte 41"/>
              <p:cNvSpPr txBox="1"/>
              <p:nvPr/>
            </p:nvSpPr>
            <p:spPr>
              <a:xfrm>
                <a:off x="5608262" y="4643430"/>
                <a:ext cx="40618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&amp;...</a:t>
                </a:r>
                <a:endParaRPr lang="eu-ES" sz="1200" dirty="0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062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44" name="Grouper 43"/>
            <p:cNvGrpSpPr/>
            <p:nvPr/>
          </p:nvGrpSpPr>
          <p:grpSpPr>
            <a:xfrm>
              <a:off x="7926510" y="4196871"/>
              <a:ext cx="523626" cy="705624"/>
              <a:chOff x="5608262" y="4214805"/>
              <a:chExt cx="523626" cy="705624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46" name="ZoneTexte 45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&amp;062</a:t>
                </a:r>
                <a:endParaRPr lang="eu-ES" sz="1200" dirty="0"/>
              </a:p>
            </p:txBody>
          </p:sp>
        </p:grpSp>
        <p:cxnSp>
          <p:nvCxnSpPr>
            <p:cNvPr id="48" name="Connecteur droit avec flèche 47"/>
            <p:cNvCxnSpPr>
              <a:stCxn id="46" idx="1"/>
              <a:endCxn id="43" idx="3"/>
            </p:cNvCxnSpPr>
            <p:nvPr/>
          </p:nvCxnSpPr>
          <p:spPr>
            <a:xfrm flipH="1" flipV="1">
              <a:off x="7673535" y="4331855"/>
              <a:ext cx="252975" cy="43214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/>
            <p:cNvCxnSpPr>
              <a:stCxn id="55" idx="1"/>
              <a:endCxn id="33" idx="3"/>
            </p:cNvCxnSpPr>
            <p:nvPr/>
          </p:nvCxnSpPr>
          <p:spPr>
            <a:xfrm flipH="1" flipV="1">
              <a:off x="5861299" y="4336072"/>
              <a:ext cx="234967" cy="436908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er 52"/>
            <p:cNvGrpSpPr/>
            <p:nvPr/>
          </p:nvGrpSpPr>
          <p:grpSpPr>
            <a:xfrm>
              <a:off x="6096266" y="4201122"/>
              <a:ext cx="523626" cy="710357"/>
              <a:chOff x="5608262" y="4210072"/>
              <a:chExt cx="523626" cy="71035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55" name="ZoneTexte 54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&amp;446</a:t>
                </a:r>
                <a:endParaRPr lang="eu-ES" sz="1200" dirty="0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...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</p:grpSp>
      <p:sp>
        <p:nvSpPr>
          <p:cNvPr id="60" name="ZoneTexte 59"/>
          <p:cNvSpPr txBox="1"/>
          <p:nvPr/>
        </p:nvSpPr>
        <p:spPr>
          <a:xfrm>
            <a:off x="739273" y="4059793"/>
            <a:ext cx="3133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Fast access to elements</a:t>
            </a:r>
            <a:endParaRPr lang="eu-ES" sz="2400" dirty="0"/>
          </a:p>
        </p:txBody>
      </p:sp>
      <p:sp>
        <p:nvSpPr>
          <p:cNvPr id="61" name="ZoneTexte 60"/>
          <p:cNvSpPr txBox="1"/>
          <p:nvPr/>
        </p:nvSpPr>
        <p:spPr>
          <a:xfrm>
            <a:off x="4832909" y="4120376"/>
            <a:ext cx="4038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Fast remove and add elements</a:t>
            </a:r>
            <a:endParaRPr lang="eu-ES" sz="2400" dirty="0"/>
          </a:p>
        </p:txBody>
      </p:sp>
      <p:cxnSp>
        <p:nvCxnSpPr>
          <p:cNvPr id="62" name="Connecteur droit 61"/>
          <p:cNvCxnSpPr/>
          <p:nvPr/>
        </p:nvCxnSpPr>
        <p:spPr>
          <a:xfrm>
            <a:off x="4386501" y="2329418"/>
            <a:ext cx="0" cy="371895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ZoneTexte 63"/>
          <p:cNvSpPr txBox="1"/>
          <p:nvPr/>
        </p:nvSpPr>
        <p:spPr>
          <a:xfrm>
            <a:off x="1833650" y="5198417"/>
            <a:ext cx="20437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Pool of species</a:t>
            </a:r>
          </a:p>
        </p:txBody>
      </p:sp>
      <p:sp>
        <p:nvSpPr>
          <p:cNvPr id="65" name="ZoneTexte 64"/>
          <p:cNvSpPr txBox="1"/>
          <p:nvPr/>
        </p:nvSpPr>
        <p:spPr>
          <a:xfrm>
            <a:off x="6526687" y="5198417"/>
            <a:ext cx="225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/>
              <a:t>R</a:t>
            </a:r>
            <a:r>
              <a:rPr lang="eu-ES" sz="2400" dirty="0" smtClean="0"/>
              <a:t>esident species</a:t>
            </a:r>
            <a:endParaRPr lang="eu-ES" sz="2400" dirty="0"/>
          </a:p>
        </p:txBody>
      </p:sp>
      <p:sp>
        <p:nvSpPr>
          <p:cNvPr id="66" name="Flèche vers la droite 65"/>
          <p:cNvSpPr/>
          <p:nvPr/>
        </p:nvSpPr>
        <p:spPr>
          <a:xfrm>
            <a:off x="1092663" y="5258831"/>
            <a:ext cx="740987" cy="401251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67" name="Flèche vers la droite 66"/>
          <p:cNvSpPr/>
          <p:nvPr/>
        </p:nvSpPr>
        <p:spPr>
          <a:xfrm>
            <a:off x="5767166" y="5258831"/>
            <a:ext cx="740987" cy="401251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" name="ZoneTexte 3"/>
          <p:cNvSpPr txBox="1"/>
          <p:nvPr/>
        </p:nvSpPr>
        <p:spPr>
          <a:xfrm>
            <a:off x="6937375" y="5588000"/>
            <a:ext cx="1439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(list of struct)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754087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C program – Optimisation</a:t>
            </a:r>
          </a:p>
          <a:p>
            <a:pPr algn="ctr"/>
            <a:endParaRPr lang="eu-ES" sz="2800" dirty="0"/>
          </a:p>
        </p:txBody>
      </p:sp>
      <p:sp>
        <p:nvSpPr>
          <p:cNvPr id="3" name="ZoneTexte 2"/>
          <p:cNvSpPr txBox="1"/>
          <p:nvPr/>
        </p:nvSpPr>
        <p:spPr>
          <a:xfrm>
            <a:off x="1111250" y="968375"/>
            <a:ext cx="6728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Optimisation : Algorithm + Memory + </a:t>
            </a:r>
            <a:r>
              <a:rPr lang="eu-ES" sz="2400" b="1" dirty="0" smtClean="0"/>
              <a:t>Data structure</a:t>
            </a:r>
            <a:endParaRPr lang="eu-ES" sz="2400" b="1" dirty="0"/>
          </a:p>
        </p:txBody>
      </p:sp>
      <p:sp>
        <p:nvSpPr>
          <p:cNvPr id="5" name="ZoneTexte 4"/>
          <p:cNvSpPr txBox="1"/>
          <p:nvPr/>
        </p:nvSpPr>
        <p:spPr>
          <a:xfrm>
            <a:off x="1725237" y="1757600"/>
            <a:ext cx="11803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Struct</a:t>
            </a:r>
            <a:endParaRPr lang="eu-ES" sz="3200" dirty="0"/>
          </a:p>
        </p:txBody>
      </p:sp>
      <p:sp>
        <p:nvSpPr>
          <p:cNvPr id="6" name="ZoneTexte 5"/>
          <p:cNvSpPr txBox="1"/>
          <p:nvPr/>
        </p:nvSpPr>
        <p:spPr>
          <a:xfrm>
            <a:off x="6370148" y="1757600"/>
            <a:ext cx="74932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List</a:t>
            </a:r>
            <a:endParaRPr lang="eu-ES" sz="3200" dirty="0"/>
          </a:p>
        </p:txBody>
      </p:sp>
      <p:grpSp>
        <p:nvGrpSpPr>
          <p:cNvPr id="59" name="Grouper 58"/>
          <p:cNvGrpSpPr/>
          <p:nvPr/>
        </p:nvGrpSpPr>
        <p:grpSpPr>
          <a:xfrm>
            <a:off x="4990985" y="2882429"/>
            <a:ext cx="3738937" cy="1083738"/>
            <a:chOff x="4711199" y="3841424"/>
            <a:chExt cx="3738937" cy="1083738"/>
          </a:xfrm>
        </p:grpSpPr>
        <p:sp>
          <p:nvSpPr>
            <p:cNvPr id="32" name="ZoneTexte 31"/>
            <p:cNvSpPr txBox="1"/>
            <p:nvPr/>
          </p:nvSpPr>
          <p:spPr>
            <a:xfrm>
              <a:off x="4806449" y="3841424"/>
              <a:ext cx="3044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X</a:t>
              </a:r>
              <a:endParaRPr lang="eu-ES" dirty="0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6698521" y="4246555"/>
              <a:ext cx="359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...</a:t>
              </a:r>
              <a:endParaRPr lang="eu-ES" dirty="0"/>
            </a:p>
          </p:txBody>
        </p:sp>
        <p:cxnSp>
          <p:nvCxnSpPr>
            <p:cNvPr id="23" name="Connecteur droit avec flèche 22"/>
            <p:cNvCxnSpPr>
              <a:stCxn id="30" idx="1"/>
              <a:endCxn id="38" idx="3"/>
            </p:cNvCxnSpPr>
            <p:nvPr/>
          </p:nvCxnSpPr>
          <p:spPr>
            <a:xfrm flipH="1" flipV="1">
              <a:off x="5190874" y="4340805"/>
              <a:ext cx="190750" cy="441125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er 33"/>
            <p:cNvGrpSpPr/>
            <p:nvPr/>
          </p:nvGrpSpPr>
          <p:grpSpPr>
            <a:xfrm>
              <a:off x="5381624" y="4210072"/>
              <a:ext cx="523626" cy="710357"/>
              <a:chOff x="5608262" y="4210072"/>
              <a:chExt cx="523626" cy="710357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30" name="ZoneTexte 29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&amp;123</a:t>
                </a:r>
                <a:endParaRPr lang="eu-ES" sz="1200" dirty="0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446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35" name="Grouper 34"/>
            <p:cNvGrpSpPr/>
            <p:nvPr/>
          </p:nvGrpSpPr>
          <p:grpSpPr>
            <a:xfrm>
              <a:off x="4711199" y="4214805"/>
              <a:ext cx="523626" cy="710357"/>
              <a:chOff x="5608262" y="4210072"/>
              <a:chExt cx="523626" cy="710357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37" name="ZoneTexte 36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&amp;187</a:t>
                </a:r>
                <a:endParaRPr lang="eu-ES" sz="1200" dirty="0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123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40" name="Grouper 39"/>
            <p:cNvGrpSpPr/>
            <p:nvPr/>
          </p:nvGrpSpPr>
          <p:grpSpPr>
            <a:xfrm>
              <a:off x="7193860" y="4205855"/>
              <a:ext cx="479675" cy="710357"/>
              <a:chOff x="5608262" y="4210072"/>
              <a:chExt cx="479675" cy="710357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42" name="ZoneTexte 41"/>
              <p:cNvSpPr txBox="1"/>
              <p:nvPr/>
            </p:nvSpPr>
            <p:spPr>
              <a:xfrm>
                <a:off x="5608262" y="4643430"/>
                <a:ext cx="40618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&amp;...</a:t>
                </a:r>
                <a:endParaRPr lang="eu-ES" sz="1200" dirty="0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062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44" name="Grouper 43"/>
            <p:cNvGrpSpPr/>
            <p:nvPr/>
          </p:nvGrpSpPr>
          <p:grpSpPr>
            <a:xfrm>
              <a:off x="7926510" y="4196871"/>
              <a:ext cx="523626" cy="705624"/>
              <a:chOff x="5608262" y="4214805"/>
              <a:chExt cx="523626" cy="705624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46" name="ZoneTexte 45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&amp;062</a:t>
                </a:r>
                <a:endParaRPr lang="eu-ES" sz="1200" dirty="0"/>
              </a:p>
            </p:txBody>
          </p:sp>
        </p:grpSp>
        <p:cxnSp>
          <p:nvCxnSpPr>
            <p:cNvPr id="48" name="Connecteur droit avec flèche 47"/>
            <p:cNvCxnSpPr>
              <a:stCxn id="46" idx="1"/>
              <a:endCxn id="43" idx="3"/>
            </p:cNvCxnSpPr>
            <p:nvPr/>
          </p:nvCxnSpPr>
          <p:spPr>
            <a:xfrm flipH="1" flipV="1">
              <a:off x="7673535" y="4331855"/>
              <a:ext cx="252975" cy="43214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/>
            <p:cNvCxnSpPr>
              <a:stCxn id="55" idx="1"/>
              <a:endCxn id="33" idx="3"/>
            </p:cNvCxnSpPr>
            <p:nvPr/>
          </p:nvCxnSpPr>
          <p:spPr>
            <a:xfrm flipH="1" flipV="1">
              <a:off x="5861299" y="4336072"/>
              <a:ext cx="234967" cy="436908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er 52"/>
            <p:cNvGrpSpPr/>
            <p:nvPr/>
          </p:nvGrpSpPr>
          <p:grpSpPr>
            <a:xfrm>
              <a:off x="6096266" y="4201122"/>
              <a:ext cx="523626" cy="710357"/>
              <a:chOff x="5608262" y="4210072"/>
              <a:chExt cx="523626" cy="71035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5640012" y="4214805"/>
                <a:ext cx="444500" cy="428625"/>
              </a:xfrm>
              <a:prstGeom prst="rect">
                <a:avLst/>
              </a:prstGeom>
              <a:solidFill>
                <a:srgbClr val="D7E4BD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u-ES"/>
              </a:p>
            </p:txBody>
          </p:sp>
          <p:sp>
            <p:nvSpPr>
              <p:cNvPr id="55" name="ZoneTexte 54"/>
              <p:cNvSpPr txBox="1"/>
              <p:nvPr/>
            </p:nvSpPr>
            <p:spPr>
              <a:xfrm>
                <a:off x="5608262" y="4643430"/>
                <a:ext cx="523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u-ES" sz="1200" dirty="0" smtClean="0"/>
                  <a:t>&amp;446</a:t>
                </a:r>
                <a:endParaRPr lang="eu-ES" sz="1200" dirty="0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5643437" y="4210072"/>
                <a:ext cx="444500" cy="252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u-ES" sz="1200" dirty="0" smtClean="0">
                    <a:solidFill>
                      <a:srgbClr val="660066"/>
                    </a:solidFill>
                  </a:rPr>
                  <a:t>...</a:t>
                </a:r>
                <a:endParaRPr lang="eu-ES" sz="1200" dirty="0">
                  <a:solidFill>
                    <a:srgbClr val="660066"/>
                  </a:solidFill>
                </a:endParaRPr>
              </a:p>
            </p:txBody>
          </p:sp>
        </p:grpSp>
      </p:grpSp>
      <p:sp>
        <p:nvSpPr>
          <p:cNvPr id="61" name="ZoneTexte 60"/>
          <p:cNvSpPr txBox="1"/>
          <p:nvPr/>
        </p:nvSpPr>
        <p:spPr>
          <a:xfrm>
            <a:off x="4832909" y="4120376"/>
            <a:ext cx="4038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Fast remove and add elements</a:t>
            </a:r>
            <a:endParaRPr lang="eu-ES" sz="2400" dirty="0"/>
          </a:p>
        </p:txBody>
      </p:sp>
      <p:sp>
        <p:nvSpPr>
          <p:cNvPr id="65" name="ZoneTexte 64"/>
          <p:cNvSpPr txBox="1"/>
          <p:nvPr/>
        </p:nvSpPr>
        <p:spPr>
          <a:xfrm>
            <a:off x="6526687" y="5198417"/>
            <a:ext cx="225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/>
              <a:t>R</a:t>
            </a:r>
            <a:r>
              <a:rPr lang="eu-ES" sz="2400" dirty="0" smtClean="0"/>
              <a:t>esident species</a:t>
            </a:r>
            <a:endParaRPr lang="eu-ES" sz="2400" dirty="0"/>
          </a:p>
        </p:txBody>
      </p:sp>
      <p:sp>
        <p:nvSpPr>
          <p:cNvPr id="67" name="Flèche vers la droite 66"/>
          <p:cNvSpPr/>
          <p:nvPr/>
        </p:nvSpPr>
        <p:spPr>
          <a:xfrm>
            <a:off x="5767166" y="5258831"/>
            <a:ext cx="740987" cy="401251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4" name="ZoneTexte 3"/>
          <p:cNvSpPr txBox="1"/>
          <p:nvPr/>
        </p:nvSpPr>
        <p:spPr>
          <a:xfrm>
            <a:off x="6937375" y="5588000"/>
            <a:ext cx="1439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(list of struct)</a:t>
            </a:r>
            <a:endParaRPr lang="eu-ES" dirty="0"/>
          </a:p>
        </p:txBody>
      </p:sp>
      <p:pic>
        <p:nvPicPr>
          <p:cNvPr id="16" name="Image 15" descr="struc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910" y="2354133"/>
            <a:ext cx="20828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2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445" t="6808" r="6607" b="10116"/>
          <a:stretch/>
        </p:blipFill>
        <p:spPr>
          <a:xfrm>
            <a:off x="1192593" y="526616"/>
            <a:ext cx="6534299" cy="5508627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4043029" y="6035243"/>
            <a:ext cx="2071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assembly steps</a:t>
            </a:r>
            <a:endParaRPr lang="eu-ES" sz="2400" dirty="0"/>
          </a:p>
        </p:txBody>
      </p:sp>
      <p:sp>
        <p:nvSpPr>
          <p:cNvPr id="5" name="ZoneTexte 4"/>
          <p:cNvSpPr txBox="1"/>
          <p:nvPr/>
        </p:nvSpPr>
        <p:spPr>
          <a:xfrm rot="16200000">
            <a:off x="63645" y="2940707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sz="2400" dirty="0" smtClean="0"/>
              <a:t>local diversity</a:t>
            </a:r>
            <a:endParaRPr lang="eu-ES" sz="2400" dirty="0"/>
          </a:p>
        </p:txBody>
      </p:sp>
      <p:sp>
        <p:nvSpPr>
          <p:cNvPr id="12" name="Rectangle 1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Preliminary results – diversity </a:t>
            </a:r>
          </a:p>
          <a:p>
            <a:pPr algn="ctr"/>
            <a:endParaRPr lang="eu-ES" sz="2800" dirty="0"/>
          </a:p>
        </p:txBody>
      </p:sp>
      <p:sp>
        <p:nvSpPr>
          <p:cNvPr id="13" name="ZoneTexte 12"/>
          <p:cNvSpPr txBox="1"/>
          <p:nvPr/>
        </p:nvSpPr>
        <p:spPr>
          <a:xfrm>
            <a:off x="6114780" y="790059"/>
            <a:ext cx="1337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1 simulation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2582245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Preliminary results – diversity </a:t>
            </a:r>
          </a:p>
          <a:p>
            <a:pPr algn="ctr"/>
            <a:endParaRPr lang="eu-ES" sz="2800" dirty="0"/>
          </a:p>
        </p:txBody>
      </p:sp>
      <p:sp>
        <p:nvSpPr>
          <p:cNvPr id="9" name="ZoneTexte 8"/>
          <p:cNvSpPr txBox="1"/>
          <p:nvPr/>
        </p:nvSpPr>
        <p:spPr>
          <a:xfrm>
            <a:off x="3841945" y="6161785"/>
            <a:ext cx="2071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assembly steps</a:t>
            </a:r>
            <a:endParaRPr lang="eu-ES" sz="2400" dirty="0"/>
          </a:p>
        </p:txBody>
      </p:sp>
      <p:pic>
        <p:nvPicPr>
          <p:cNvPr id="7" name="Image 6" descr="seq-div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2" t="10110" b="7143"/>
          <a:stretch/>
        </p:blipFill>
        <p:spPr>
          <a:xfrm>
            <a:off x="965200" y="1193505"/>
            <a:ext cx="7264399" cy="506987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 rot="21321429">
            <a:off x="4441587" y="4709066"/>
            <a:ext cx="2238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i="1" dirty="0" smtClean="0"/>
              <a:t>Efficiency of recycling</a:t>
            </a:r>
            <a:endParaRPr lang="eu-ES" i="1" dirty="0"/>
          </a:p>
        </p:txBody>
      </p:sp>
      <p:sp>
        <p:nvSpPr>
          <p:cNvPr id="12" name="ZoneTexte 11"/>
          <p:cNvSpPr txBox="1"/>
          <p:nvPr/>
        </p:nvSpPr>
        <p:spPr>
          <a:xfrm rot="16200000">
            <a:off x="-181110" y="3322287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sz="2400" dirty="0" smtClean="0"/>
              <a:t>local diversity</a:t>
            </a:r>
            <a:endParaRPr lang="eu-ES" sz="2400" dirty="0"/>
          </a:p>
        </p:txBody>
      </p:sp>
      <p:sp>
        <p:nvSpPr>
          <p:cNvPr id="13" name="ZoneTexte 12"/>
          <p:cNvSpPr txBox="1"/>
          <p:nvPr/>
        </p:nvSpPr>
        <p:spPr>
          <a:xfrm>
            <a:off x="6167719" y="824173"/>
            <a:ext cx="1545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50 simulations</a:t>
            </a:r>
            <a:endParaRPr lang="eu-ES" dirty="0"/>
          </a:p>
        </p:txBody>
      </p:sp>
      <p:sp>
        <p:nvSpPr>
          <p:cNvPr id="5" name="Forme libre 4"/>
          <p:cNvSpPr/>
          <p:nvPr/>
        </p:nvSpPr>
        <p:spPr>
          <a:xfrm>
            <a:off x="3793067" y="4334933"/>
            <a:ext cx="3386666" cy="474134"/>
          </a:xfrm>
          <a:custGeom>
            <a:avLst/>
            <a:gdLst>
              <a:gd name="connsiteX0" fmla="*/ 0 w 3386666"/>
              <a:gd name="connsiteY0" fmla="*/ 474134 h 474134"/>
              <a:gd name="connsiteX1" fmla="*/ 1286933 w 3386666"/>
              <a:gd name="connsiteY1" fmla="*/ 457200 h 474134"/>
              <a:gd name="connsiteX2" fmla="*/ 2506133 w 3386666"/>
              <a:gd name="connsiteY2" fmla="*/ 304800 h 474134"/>
              <a:gd name="connsiteX3" fmla="*/ 3386666 w 3386666"/>
              <a:gd name="connsiteY3" fmla="*/ 0 h 47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6666" h="474134">
                <a:moveTo>
                  <a:pt x="0" y="474134"/>
                </a:moveTo>
                <a:lnTo>
                  <a:pt x="1286933" y="457200"/>
                </a:lnTo>
                <a:cubicBezTo>
                  <a:pt x="1704622" y="428978"/>
                  <a:pt x="2156178" y="381000"/>
                  <a:pt x="2506133" y="304800"/>
                </a:cubicBezTo>
                <a:cubicBezTo>
                  <a:pt x="2856089" y="228600"/>
                  <a:pt x="3386666" y="0"/>
                  <a:pt x="3386666" y="0"/>
                </a:cubicBezTo>
              </a:path>
            </a:pathLst>
          </a:custGeom>
          <a:ln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u-ES"/>
          </a:p>
        </p:txBody>
      </p:sp>
      <p:sp>
        <p:nvSpPr>
          <p:cNvPr id="14" name="ZoneTexte 13"/>
          <p:cNvSpPr txBox="1"/>
          <p:nvPr/>
        </p:nvSpPr>
        <p:spPr>
          <a:xfrm>
            <a:off x="7103739" y="3919886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+</a:t>
            </a:r>
            <a:endParaRPr lang="eu-ES" sz="3200" dirty="0"/>
          </a:p>
        </p:txBody>
      </p:sp>
    </p:spTree>
    <p:extLst>
      <p:ext uri="{BB962C8B-B14F-4D97-AF65-F5344CB8AC3E}">
        <p14:creationId xmlns:p14="http://schemas.microsoft.com/office/powerpoint/2010/main" val="2181121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Preliminary results – Biomass</a:t>
            </a:r>
          </a:p>
          <a:p>
            <a:pPr algn="ctr"/>
            <a:endParaRPr lang="eu-ES" sz="2800" dirty="0"/>
          </a:p>
        </p:txBody>
      </p:sp>
      <p:sp>
        <p:nvSpPr>
          <p:cNvPr id="9" name="ZoneTexte 8"/>
          <p:cNvSpPr txBox="1"/>
          <p:nvPr/>
        </p:nvSpPr>
        <p:spPr>
          <a:xfrm>
            <a:off x="3841945" y="6161785"/>
            <a:ext cx="2071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assembly steps</a:t>
            </a:r>
            <a:endParaRPr lang="eu-ES" sz="2400" dirty="0"/>
          </a:p>
        </p:txBody>
      </p:sp>
      <p:sp>
        <p:nvSpPr>
          <p:cNvPr id="12" name="ZoneTexte 11"/>
          <p:cNvSpPr txBox="1"/>
          <p:nvPr/>
        </p:nvSpPr>
        <p:spPr>
          <a:xfrm rot="16200000">
            <a:off x="226715" y="3347107"/>
            <a:ext cx="1213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sz="2400" dirty="0" smtClean="0"/>
              <a:t>biomass</a:t>
            </a:r>
            <a:endParaRPr lang="eu-ES" sz="2400" dirty="0"/>
          </a:p>
        </p:txBody>
      </p:sp>
      <p:pic>
        <p:nvPicPr>
          <p:cNvPr id="8" name="Image 7" descr="seq-func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1" t="9524" b="8201"/>
          <a:stretch/>
        </p:blipFill>
        <p:spPr>
          <a:xfrm>
            <a:off x="1153905" y="1190138"/>
            <a:ext cx="7160362" cy="5020075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6235570" y="824173"/>
            <a:ext cx="1545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50 simulations</a:t>
            </a:r>
            <a:endParaRPr lang="eu-ES" dirty="0"/>
          </a:p>
        </p:txBody>
      </p:sp>
    </p:spTree>
    <p:extLst>
      <p:ext uri="{BB962C8B-B14F-4D97-AF65-F5344CB8AC3E}">
        <p14:creationId xmlns:p14="http://schemas.microsoft.com/office/powerpoint/2010/main" val="383609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Structure of the ecosystem model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5159375" y="1862088"/>
            <a:ext cx="3714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inorganic nutrient classes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producers </a:t>
            </a:r>
            <a:r>
              <a:rPr lang="eu-ES" sz="2400" dirty="0" smtClean="0">
                <a:solidFill>
                  <a:srgbClr val="D9D9D9"/>
                </a:solidFill>
              </a:rPr>
              <a:t>and consumers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body-mass axis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detritus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detritivorous web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inorganic nutrients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importation - exportations</a:t>
            </a:r>
            <a:endParaRPr lang="eu-ES" sz="2400" dirty="0">
              <a:solidFill>
                <a:srgbClr val="D9D9D9"/>
              </a:solidFill>
            </a:endParaRPr>
          </a:p>
        </p:txBody>
      </p:sp>
      <p:pic>
        <p:nvPicPr>
          <p:cNvPr id="5" name="Image 4" descr="EAM_imag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" y="738000"/>
            <a:ext cx="4798577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473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Preliminary results – BEF</a:t>
            </a:r>
          </a:p>
          <a:p>
            <a:pPr algn="ctr"/>
            <a:endParaRPr lang="eu-ES" sz="2800" dirty="0"/>
          </a:p>
        </p:txBody>
      </p:sp>
      <p:sp>
        <p:nvSpPr>
          <p:cNvPr id="9" name="ZoneTexte 8"/>
          <p:cNvSpPr txBox="1"/>
          <p:nvPr/>
        </p:nvSpPr>
        <p:spPr>
          <a:xfrm>
            <a:off x="4273704" y="6161785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2400" dirty="0" smtClean="0"/>
              <a:t>local diversity</a:t>
            </a:r>
            <a:endParaRPr lang="eu-ES" sz="2400" dirty="0"/>
          </a:p>
        </p:txBody>
      </p:sp>
      <p:sp>
        <p:nvSpPr>
          <p:cNvPr id="12" name="ZoneTexte 11"/>
          <p:cNvSpPr txBox="1"/>
          <p:nvPr/>
        </p:nvSpPr>
        <p:spPr>
          <a:xfrm rot="16200000">
            <a:off x="171710" y="3347107"/>
            <a:ext cx="1213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u-ES" sz="2400" dirty="0" smtClean="0"/>
              <a:t>biomass</a:t>
            </a:r>
            <a:endParaRPr lang="eu-ES" sz="2400" dirty="0"/>
          </a:p>
        </p:txBody>
      </p:sp>
      <p:sp>
        <p:nvSpPr>
          <p:cNvPr id="14" name="ZoneTexte 13"/>
          <p:cNvSpPr txBox="1"/>
          <p:nvPr/>
        </p:nvSpPr>
        <p:spPr>
          <a:xfrm>
            <a:off x="6351136" y="957523"/>
            <a:ext cx="1545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dirty="0" smtClean="0"/>
              <a:t>50 simulations</a:t>
            </a:r>
            <a:endParaRPr lang="eu-ES" dirty="0"/>
          </a:p>
        </p:txBody>
      </p:sp>
      <p:pic>
        <p:nvPicPr>
          <p:cNvPr id="15" name="Image 14" descr="div-func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2" t="10236" b="8189"/>
          <a:stretch/>
        </p:blipFill>
        <p:spPr>
          <a:xfrm>
            <a:off x="902923" y="1326855"/>
            <a:ext cx="7408438" cy="490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58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Ecosystem Assembly Model</a:t>
            </a:r>
          </a:p>
          <a:p>
            <a:pPr algn="ctr"/>
            <a:endParaRPr lang="eu-ES" sz="2800" dirty="0"/>
          </a:p>
        </p:txBody>
      </p:sp>
      <p:sp>
        <p:nvSpPr>
          <p:cNvPr id="3" name="ZoneTexte 2"/>
          <p:cNvSpPr txBox="1"/>
          <p:nvPr/>
        </p:nvSpPr>
        <p:spPr>
          <a:xfrm>
            <a:off x="2116667" y="5309175"/>
            <a:ext cx="49706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u-ES" sz="3200" dirty="0" smtClean="0"/>
              <a:t>Thank you for your attention</a:t>
            </a:r>
            <a:endParaRPr lang="eu-ES" sz="3200" dirty="0"/>
          </a:p>
        </p:txBody>
      </p:sp>
      <p:pic>
        <p:nvPicPr>
          <p:cNvPr id="4" name="Image 3" descr="logoCREEC_peti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632" y="1482242"/>
            <a:ext cx="3177238" cy="368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64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Structure of the ecosystem model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5159375" y="1862088"/>
            <a:ext cx="3714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inorganic nutrient classes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producers and consumers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body-mass axis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detritus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detritivorous web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inorganic nutrients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importation - exportations</a:t>
            </a:r>
            <a:endParaRPr lang="eu-ES" sz="2400" dirty="0">
              <a:solidFill>
                <a:srgbClr val="D9D9D9"/>
              </a:solidFill>
            </a:endParaRPr>
          </a:p>
        </p:txBody>
      </p:sp>
      <p:pic>
        <p:nvPicPr>
          <p:cNvPr id="5" name="Image 4" descr="EAM_image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" y="738000"/>
            <a:ext cx="4798577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074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Structure of the ecosystem model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5159375" y="1862088"/>
            <a:ext cx="371475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inorganic nutrient classes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producers and consumers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body-mass axis</a:t>
            </a:r>
          </a:p>
        </p:txBody>
      </p:sp>
      <p:pic>
        <p:nvPicPr>
          <p:cNvPr id="5" name="Image 4" descr="EAM_image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" y="738000"/>
            <a:ext cx="4798577" cy="6120000"/>
          </a:xfrm>
          <a:prstGeom prst="rect">
            <a:avLst/>
          </a:prstGeom>
        </p:spPr>
      </p:pic>
      <p:grpSp>
        <p:nvGrpSpPr>
          <p:cNvPr id="6" name="Grouper 5"/>
          <p:cNvGrpSpPr/>
          <p:nvPr/>
        </p:nvGrpSpPr>
        <p:grpSpPr>
          <a:xfrm>
            <a:off x="5065912" y="3094497"/>
            <a:ext cx="4082430" cy="3541008"/>
            <a:chOff x="5317041" y="3481911"/>
            <a:chExt cx="3626420" cy="3125244"/>
          </a:xfrm>
        </p:grpSpPr>
        <p:pic>
          <p:nvPicPr>
            <p:cNvPr id="7" name="Image 6" descr="pp_relationship_eam80.pdf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6411" t="10952" b="6892"/>
            <a:stretch/>
          </p:blipFill>
          <p:spPr>
            <a:xfrm>
              <a:off x="5681721" y="3856316"/>
              <a:ext cx="2905922" cy="2606196"/>
            </a:xfrm>
            <a:prstGeom prst="rect">
              <a:avLst/>
            </a:prstGeom>
          </p:spPr>
        </p:pic>
        <p:sp>
          <p:nvSpPr>
            <p:cNvPr id="8" name="ZoneTexte 7"/>
            <p:cNvSpPr txBox="1"/>
            <p:nvPr/>
          </p:nvSpPr>
          <p:spPr>
            <a:xfrm>
              <a:off x="8408639" y="3901018"/>
              <a:ext cx="5348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Q</a:t>
              </a:r>
              <a:r>
                <a:rPr lang="eu-ES" baseline="-25000" dirty="0" smtClean="0"/>
                <a:t>0.9</a:t>
              </a:r>
              <a:endParaRPr lang="eu-ES" baseline="-25000" dirty="0"/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8408639" y="4519084"/>
              <a:ext cx="5348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/>
                <a:t>Q</a:t>
              </a:r>
              <a:r>
                <a:rPr lang="eu-ES" baseline="-25000" dirty="0" smtClean="0"/>
                <a:t>0.1</a:t>
              </a:r>
              <a:endParaRPr lang="eu-ES" baseline="-25000" dirty="0"/>
            </a:p>
          </p:txBody>
        </p:sp>
        <p:cxnSp>
          <p:nvCxnSpPr>
            <p:cNvPr id="10" name="Connecteur droit 9"/>
            <p:cNvCxnSpPr/>
            <p:nvPr/>
          </p:nvCxnSpPr>
          <p:spPr>
            <a:xfrm flipV="1">
              <a:off x="7778750" y="4572001"/>
              <a:ext cx="0" cy="1672494"/>
            </a:xfrm>
            <a:prstGeom prst="line">
              <a:avLst/>
            </a:prstGeom>
            <a:ln>
              <a:solidFill>
                <a:srgbClr val="DD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>
            <a:xfrm flipH="1">
              <a:off x="5856653" y="4568097"/>
              <a:ext cx="1922097" cy="1"/>
            </a:xfrm>
            <a:prstGeom prst="line">
              <a:avLst/>
            </a:prstGeom>
            <a:ln w="12700" cmpd="sng">
              <a:solidFill>
                <a:srgbClr val="DD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>
            <a:xfrm flipH="1">
              <a:off x="5850308" y="5124768"/>
              <a:ext cx="1922097" cy="1"/>
            </a:xfrm>
            <a:prstGeom prst="line">
              <a:avLst/>
            </a:prstGeom>
            <a:ln w="12700" cmpd="sng">
              <a:solidFill>
                <a:srgbClr val="DD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ZoneTexte 12"/>
            <p:cNvSpPr txBox="1"/>
            <p:nvPr/>
          </p:nvSpPr>
          <p:spPr>
            <a:xfrm>
              <a:off x="5513912" y="4646091"/>
              <a:ext cx="2651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dirty="0" smtClean="0">
                  <a:solidFill>
                    <a:srgbClr val="DD0000"/>
                  </a:solidFill>
                </a:rPr>
                <a:t>r</a:t>
              </a:r>
              <a:endParaRPr lang="eu-ES" dirty="0">
                <a:solidFill>
                  <a:srgbClr val="DD0000"/>
                </a:solidFill>
              </a:endParaRPr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6341931" y="6335515"/>
              <a:ext cx="1659338" cy="2716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400" dirty="0" smtClean="0"/>
                <a:t>log Bodymass predator</a:t>
              </a:r>
              <a:endParaRPr lang="eu-ES" sz="1400" dirty="0"/>
            </a:p>
          </p:txBody>
        </p:sp>
        <p:sp>
          <p:nvSpPr>
            <p:cNvPr id="15" name="ZoneTexte 14"/>
            <p:cNvSpPr txBox="1"/>
            <p:nvPr/>
          </p:nvSpPr>
          <p:spPr>
            <a:xfrm rot="16200000">
              <a:off x="4769062" y="4988069"/>
              <a:ext cx="1369355" cy="2733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400" dirty="0" smtClean="0"/>
                <a:t>log Bodymass prey</a:t>
              </a:r>
              <a:endParaRPr lang="eu-ES" sz="1400" dirty="0"/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7387915" y="3481911"/>
              <a:ext cx="15545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u-ES" sz="1400" i="1" dirty="0" smtClean="0"/>
                <a:t>(Brose et al. 2006)</a:t>
              </a:r>
              <a:endParaRPr lang="eu-ES" sz="14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775108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10671" y="-4350"/>
            <a:ext cx="9614282" cy="6928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u-ES" sz="2800" dirty="0" smtClean="0"/>
          </a:p>
          <a:p>
            <a:pPr lvl="1"/>
            <a:r>
              <a:rPr lang="eu-ES" sz="2800" dirty="0" smtClean="0"/>
              <a:t>Structure of the ecosystem model</a:t>
            </a:r>
          </a:p>
          <a:p>
            <a:pPr algn="ctr"/>
            <a:endParaRPr lang="eu-E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5159375" y="1862088"/>
            <a:ext cx="3714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inorganic nutrient classes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producers and consumers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body-mass axis</a:t>
            </a:r>
          </a:p>
          <a:p>
            <a:pPr marL="285750" indent="-285750">
              <a:buFontTx/>
              <a:buChar char="-"/>
            </a:pPr>
            <a:r>
              <a:rPr lang="eu-ES" sz="2400" dirty="0" smtClean="0"/>
              <a:t>production of detritus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detritivorous web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production of inorganic nutrients</a:t>
            </a:r>
          </a:p>
          <a:p>
            <a:pPr marL="285750" indent="-285750">
              <a:buFontTx/>
              <a:buChar char="-"/>
            </a:pPr>
            <a:r>
              <a:rPr lang="eu-ES" sz="2400" dirty="0" smtClean="0">
                <a:solidFill>
                  <a:srgbClr val="D9D9D9"/>
                </a:solidFill>
              </a:rPr>
              <a:t>importation - exportations</a:t>
            </a:r>
            <a:endParaRPr lang="eu-ES" sz="2400" dirty="0">
              <a:solidFill>
                <a:srgbClr val="D9D9D9"/>
              </a:solidFill>
            </a:endParaRPr>
          </a:p>
        </p:txBody>
      </p:sp>
      <p:pic>
        <p:nvPicPr>
          <p:cNvPr id="5" name="Image 4" descr="EAM_image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" y="738000"/>
            <a:ext cx="4798573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247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3183</TotalTime>
  <Words>1372</Words>
  <Application>Microsoft Macintosh PowerPoint</Application>
  <PresentationFormat>Présentation à l'écran (4:3)</PresentationFormat>
  <Paragraphs>639</Paragraphs>
  <Slides>61</Slides>
  <Notes>13</Notes>
  <HiddenSlides>0</HiddenSlides>
  <MMClips>0</MMClips>
  <ScaleCrop>false</ScaleCrop>
  <HeadingPairs>
    <vt:vector size="6" baseType="variant"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61</vt:i4>
      </vt:variant>
    </vt:vector>
  </HeadingPairs>
  <TitlesOfParts>
    <vt:vector size="63" baseType="lpstr">
      <vt:lpstr>Thème Office</vt:lpstr>
      <vt:lpstr>Équation</vt:lpstr>
      <vt:lpstr>Ecosystem Assembly Model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Ecosystem Assembly Model</dc:title>
  <dc:creator>isabelle</dc:creator>
  <cp:lastModifiedBy>isabelle</cp:lastModifiedBy>
  <cp:revision>80</cp:revision>
  <dcterms:created xsi:type="dcterms:W3CDTF">2013-08-23T15:28:56Z</dcterms:created>
  <dcterms:modified xsi:type="dcterms:W3CDTF">2013-08-27T20:55:49Z</dcterms:modified>
</cp:coreProperties>
</file>